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0" r:id="rId1"/>
    <p:sldMasterId id="2147483664" r:id="rId2"/>
    <p:sldMasterId id="2147483688" r:id="rId3"/>
  </p:sldMasterIdLst>
  <p:notesMasterIdLst>
    <p:notesMasterId r:id="rId23"/>
  </p:notesMasterIdLst>
  <p:handoutMasterIdLst>
    <p:handoutMasterId r:id="rId24"/>
  </p:handoutMasterIdLst>
  <p:sldIdLst>
    <p:sldId id="361" r:id="rId4"/>
    <p:sldId id="381" r:id="rId5"/>
    <p:sldId id="357" r:id="rId6"/>
    <p:sldId id="363" r:id="rId7"/>
    <p:sldId id="364" r:id="rId8"/>
    <p:sldId id="369" r:id="rId9"/>
    <p:sldId id="370" r:id="rId10"/>
    <p:sldId id="368" r:id="rId11"/>
    <p:sldId id="371" r:id="rId12"/>
    <p:sldId id="373" r:id="rId13"/>
    <p:sldId id="380" r:id="rId14"/>
    <p:sldId id="382" r:id="rId15"/>
    <p:sldId id="375" r:id="rId16"/>
    <p:sldId id="376" r:id="rId17"/>
    <p:sldId id="377" r:id="rId18"/>
    <p:sldId id="378" r:id="rId19"/>
    <p:sldId id="366" r:id="rId20"/>
    <p:sldId id="383" r:id="rId21"/>
    <p:sldId id="384" r:id="rId22"/>
  </p:sldIdLst>
  <p:sldSz cx="9144000" cy="6858000" type="screen4x3"/>
  <p:notesSz cx="7102475" cy="9388475"/>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ヒラギノ角ゴ Pro W3" pitchFamily="-8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ヒラギノ角ゴ Pro W3" pitchFamily="-8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ヒラギノ角ゴ Pro W3" pitchFamily="-8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ヒラギノ角ゴ Pro W3" pitchFamily="-8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ヒラギノ角ゴ Pro W3" pitchFamily="-84"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pitchFamily="-84"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pitchFamily="-84"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pitchFamily="-84"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pitchFamily="-8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guide id="3" orient="horz" pos="2957">
          <p15:clr>
            <a:srgbClr val="A4A3A4"/>
          </p15:clr>
        </p15:guide>
        <p15:guide id="4"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1B5C"/>
    <a:srgbClr val="005DAA"/>
    <a:srgbClr val="58585A"/>
    <a:srgbClr val="FF7600"/>
    <a:srgbClr val="872175"/>
    <a:srgbClr val="009999"/>
    <a:srgbClr val="00AEEF"/>
    <a:srgbClr val="01B4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78758" autoAdjust="0"/>
  </p:normalViewPr>
  <p:slideViewPr>
    <p:cSldViewPr>
      <p:cViewPr varScale="1">
        <p:scale>
          <a:sx n="68" d="100"/>
          <a:sy n="68" d="100"/>
        </p:scale>
        <p:origin x="1819" y="58"/>
      </p:cViewPr>
      <p:guideLst>
        <p:guide orient="horz" pos="2160"/>
        <p:guide pos="2880"/>
      </p:guideLst>
    </p:cSldViewPr>
  </p:slideViewPr>
  <p:outlineViewPr>
    <p:cViewPr>
      <p:scale>
        <a:sx n="75" d="100"/>
        <a:sy n="75" d="100"/>
      </p:scale>
      <p:origin x="784" y="1629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59" d="100"/>
          <a:sy n="159" d="100"/>
        </p:scale>
        <p:origin x="-6480" y="-104"/>
      </p:cViewPr>
      <p:guideLst>
        <p:guide orient="horz" pos="2928"/>
        <p:guide pos="2208"/>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ancy\Dropbox\Rotary\District%206290%20Club%20Overview.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tx>
            <c:v>Website Branding</c:v>
          </c:tx>
          <c:dPt>
            <c:idx val="0"/>
            <c:bubble3D val="0"/>
            <c:spPr>
              <a:gradFill rotWithShape="1">
                <a:gsLst>
                  <a:gs pos="0">
                    <a:schemeClr val="accent1">
                      <a:shade val="53000"/>
                      <a:shade val="51000"/>
                      <a:satMod val="130000"/>
                    </a:schemeClr>
                  </a:gs>
                  <a:gs pos="80000">
                    <a:schemeClr val="accent1">
                      <a:shade val="53000"/>
                      <a:shade val="93000"/>
                      <a:satMod val="130000"/>
                    </a:schemeClr>
                  </a:gs>
                  <a:gs pos="100000">
                    <a:schemeClr val="accent1">
                      <a:shade val="53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514F-4E49-BC3E-E8323AB9E007}"/>
              </c:ext>
            </c:extLst>
          </c:dPt>
          <c:dPt>
            <c:idx val="1"/>
            <c:bubble3D val="0"/>
            <c:spPr>
              <a:gradFill rotWithShape="1">
                <a:gsLst>
                  <a:gs pos="0">
                    <a:schemeClr val="accent1">
                      <a:shade val="76000"/>
                      <a:shade val="51000"/>
                      <a:satMod val="130000"/>
                    </a:schemeClr>
                  </a:gs>
                  <a:gs pos="80000">
                    <a:schemeClr val="accent1">
                      <a:shade val="76000"/>
                      <a:shade val="93000"/>
                      <a:satMod val="130000"/>
                    </a:schemeClr>
                  </a:gs>
                  <a:gs pos="100000">
                    <a:schemeClr val="accent1">
                      <a:shade val="76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514F-4E49-BC3E-E8323AB9E007}"/>
              </c:ext>
            </c:extLst>
          </c:dPt>
          <c:dPt>
            <c:idx val="2"/>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514F-4E49-BC3E-E8323AB9E007}"/>
              </c:ext>
            </c:extLst>
          </c:dPt>
          <c:dPt>
            <c:idx val="3"/>
            <c:bubble3D val="0"/>
            <c:spPr>
              <a:gradFill rotWithShape="1">
                <a:gsLst>
                  <a:gs pos="0">
                    <a:schemeClr val="accent1">
                      <a:tint val="77000"/>
                      <a:shade val="51000"/>
                      <a:satMod val="130000"/>
                    </a:schemeClr>
                  </a:gs>
                  <a:gs pos="80000">
                    <a:schemeClr val="accent1">
                      <a:tint val="77000"/>
                      <a:shade val="93000"/>
                      <a:satMod val="130000"/>
                    </a:schemeClr>
                  </a:gs>
                  <a:gs pos="100000">
                    <a:schemeClr val="accent1">
                      <a:tint val="77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514F-4E49-BC3E-E8323AB9E007}"/>
              </c:ext>
            </c:extLst>
          </c:dPt>
          <c:dPt>
            <c:idx val="4"/>
            <c:bubble3D val="0"/>
            <c:spPr>
              <a:gradFill rotWithShape="1">
                <a:gsLst>
                  <a:gs pos="0">
                    <a:schemeClr val="accent1">
                      <a:tint val="54000"/>
                      <a:shade val="51000"/>
                      <a:satMod val="130000"/>
                    </a:schemeClr>
                  </a:gs>
                  <a:gs pos="80000">
                    <a:schemeClr val="accent1">
                      <a:tint val="54000"/>
                      <a:shade val="93000"/>
                      <a:satMod val="130000"/>
                    </a:schemeClr>
                  </a:gs>
                  <a:gs pos="100000">
                    <a:schemeClr val="accent1">
                      <a:tint val="54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514F-4E49-BC3E-E8323AB9E007}"/>
              </c:ext>
            </c:extLst>
          </c:dPt>
          <c:dLbls>
            <c:dLbl>
              <c:idx val="0"/>
              <c:layout>
                <c:manualLayout>
                  <c:x val="3.9080052493438322E-2"/>
                  <c:y val="2.97615923009623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14F-4E49-BC3E-E8323AB9E007}"/>
                </c:ext>
              </c:extLst>
            </c:dLbl>
            <c:dLbl>
              <c:idx val="1"/>
              <c:layout>
                <c:manualLayout>
                  <c:x val="1.5113735783027122E-3"/>
                  <c:y val="-3.6431904345290171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14F-4E49-BC3E-E8323AB9E007}"/>
                </c:ext>
              </c:extLst>
            </c:dLbl>
            <c:dLbl>
              <c:idx val="2"/>
              <c:layout>
                <c:manualLayout>
                  <c:x val="-4.8760279965004372E-2"/>
                  <c:y val="-4.41735928842227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14F-4E49-BC3E-E8323AB9E007}"/>
                </c:ext>
              </c:extLst>
            </c:dLbl>
            <c:dLbl>
              <c:idx val="4"/>
              <c:layout>
                <c:manualLayout>
                  <c:x val="9.2178477690288713E-3"/>
                  <c:y val="2.357648002333041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14F-4E49-BC3E-E8323AB9E007}"/>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002060"/>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'Web vs FB'!$K$1:$O$1</c:f>
              <c:strCache>
                <c:ptCount val="5"/>
                <c:pt idx="0">
                  <c:v>rotary.org</c:v>
                </c:pt>
                <c:pt idx="1">
                  <c:v>current</c:v>
                </c:pt>
                <c:pt idx="2">
                  <c:v>dated</c:v>
                </c:pt>
                <c:pt idx="3">
                  <c:v>no branding</c:v>
                </c:pt>
                <c:pt idx="4">
                  <c:v>no site</c:v>
                </c:pt>
              </c:strCache>
            </c:strRef>
          </c:cat>
          <c:val>
            <c:numRef>
              <c:f>'Web vs FB'!$K$2:$O$2</c:f>
              <c:numCache>
                <c:formatCode>General</c:formatCode>
                <c:ptCount val="5"/>
                <c:pt idx="0">
                  <c:v>8</c:v>
                </c:pt>
                <c:pt idx="1">
                  <c:v>16</c:v>
                </c:pt>
                <c:pt idx="2">
                  <c:v>23</c:v>
                </c:pt>
                <c:pt idx="3">
                  <c:v>3</c:v>
                </c:pt>
                <c:pt idx="4">
                  <c:v>10</c:v>
                </c:pt>
              </c:numCache>
            </c:numRef>
          </c:val>
          <c:extLst>
            <c:ext xmlns:c16="http://schemas.microsoft.com/office/drawing/2014/chart" uri="{C3380CC4-5D6E-409C-BE32-E72D297353CC}">
              <c16:uniqueId val="{0000000A-514F-4E49-BC3E-E8323AB9E007}"/>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78383" cy="469745"/>
          </a:xfrm>
          <a:prstGeom prst="rect">
            <a:avLst/>
          </a:prstGeom>
          <a:noFill/>
          <a:ln w="9525">
            <a:noFill/>
            <a:miter lim="800000"/>
            <a:headEnd/>
            <a:tailEnd/>
          </a:ln>
        </p:spPr>
        <p:txBody>
          <a:bodyPr vert="horz" wrap="square" lIns="94221" tIns="47111" rIns="94221" bIns="47111" numCol="1" anchor="t" anchorCtr="0" compatLnSpc="1">
            <a:prstTxWarp prst="textNoShape">
              <a:avLst/>
            </a:prstTxWarp>
          </a:bodyPr>
          <a:lstStyle>
            <a:lvl1pP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9459" name="Rectangle 3"/>
          <p:cNvSpPr>
            <a:spLocks noGrp="1" noChangeArrowheads="1"/>
          </p:cNvSpPr>
          <p:nvPr>
            <p:ph type="dt" sz="quarter" idx="1"/>
          </p:nvPr>
        </p:nvSpPr>
        <p:spPr bwMode="auto">
          <a:xfrm>
            <a:off x="4024093" y="0"/>
            <a:ext cx="3078383" cy="469745"/>
          </a:xfrm>
          <a:prstGeom prst="rect">
            <a:avLst/>
          </a:prstGeom>
          <a:noFill/>
          <a:ln w="9525">
            <a:noFill/>
            <a:miter lim="800000"/>
            <a:headEnd/>
            <a:tailEnd/>
          </a:ln>
        </p:spPr>
        <p:txBody>
          <a:bodyPr vert="horz" wrap="square" lIns="94221" tIns="47111" rIns="94221" bIns="47111" numCol="1" anchor="t" anchorCtr="0" compatLnSpc="1">
            <a:prstTxWarp prst="textNoShape">
              <a:avLst/>
            </a:prstTxWarp>
          </a:bodyPr>
          <a:lstStyle>
            <a:lvl1pPr algn="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9460" name="Rectangle 4"/>
          <p:cNvSpPr>
            <a:spLocks noGrp="1" noChangeArrowheads="1"/>
          </p:cNvSpPr>
          <p:nvPr>
            <p:ph type="ftr" sz="quarter" idx="2"/>
          </p:nvPr>
        </p:nvSpPr>
        <p:spPr bwMode="auto">
          <a:xfrm>
            <a:off x="0" y="8918732"/>
            <a:ext cx="3078383" cy="469744"/>
          </a:xfrm>
          <a:prstGeom prst="rect">
            <a:avLst/>
          </a:prstGeom>
          <a:noFill/>
          <a:ln w="9525">
            <a:noFill/>
            <a:miter lim="800000"/>
            <a:headEnd/>
            <a:tailEnd/>
          </a:ln>
        </p:spPr>
        <p:txBody>
          <a:bodyPr vert="horz" wrap="square" lIns="94221" tIns="47111" rIns="94221" bIns="47111" numCol="1" anchor="b" anchorCtr="0" compatLnSpc="1">
            <a:prstTxWarp prst="textNoShape">
              <a:avLst/>
            </a:prstTxWarp>
          </a:bodyPr>
          <a:lstStyle>
            <a:lvl1pP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9461" name="Rectangle 5"/>
          <p:cNvSpPr>
            <a:spLocks noGrp="1" noChangeArrowheads="1"/>
          </p:cNvSpPr>
          <p:nvPr>
            <p:ph type="sldNum" sz="quarter" idx="3"/>
          </p:nvPr>
        </p:nvSpPr>
        <p:spPr bwMode="auto">
          <a:xfrm>
            <a:off x="4024093" y="8918732"/>
            <a:ext cx="3078383" cy="469744"/>
          </a:xfrm>
          <a:prstGeom prst="rect">
            <a:avLst/>
          </a:prstGeom>
          <a:noFill/>
          <a:ln w="9525">
            <a:noFill/>
            <a:miter lim="800000"/>
            <a:headEnd/>
            <a:tailEnd/>
          </a:ln>
        </p:spPr>
        <p:txBody>
          <a:bodyPr vert="horz" wrap="square" lIns="94221" tIns="47111" rIns="94221" bIns="47111" numCol="1" anchor="b" anchorCtr="0" compatLnSpc="1">
            <a:prstTxWarp prst="textNoShape">
              <a:avLst/>
            </a:prstTxWarp>
          </a:bodyPr>
          <a:lstStyle>
            <a:lvl1pPr algn="r" defTabSz="942300" eaLnBrk="0" hangingPunct="0">
              <a:defRPr sz="1200"/>
            </a:lvl1pPr>
          </a:lstStyle>
          <a:p>
            <a:fld id="{85E6E200-D612-441E-8F20-793E4EC3CB11}" type="slidenum">
              <a:rPr lang="en-US" altLang="en-US"/>
              <a:pPr/>
              <a:t>‹#›</a:t>
            </a:fld>
            <a:endParaRPr lang="en-US" altLang="en-US"/>
          </a:p>
        </p:txBody>
      </p:sp>
    </p:spTree>
    <p:extLst>
      <p:ext uri="{BB962C8B-B14F-4D97-AF65-F5344CB8AC3E}">
        <p14:creationId xmlns:p14="http://schemas.microsoft.com/office/powerpoint/2010/main" val="121778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8383" cy="469745"/>
          </a:xfrm>
          <a:prstGeom prst="rect">
            <a:avLst/>
          </a:prstGeom>
          <a:noFill/>
          <a:ln w="9525">
            <a:noFill/>
            <a:miter lim="800000"/>
            <a:headEnd/>
            <a:tailEnd/>
          </a:ln>
        </p:spPr>
        <p:txBody>
          <a:bodyPr vert="horz" wrap="square" lIns="94221" tIns="47111" rIns="94221" bIns="47111" numCol="1" anchor="t" anchorCtr="0" compatLnSpc="1">
            <a:prstTxWarp prst="textNoShape">
              <a:avLst/>
            </a:prstTxWarp>
          </a:bodyPr>
          <a:lstStyle>
            <a:lvl1pP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3075" name="Rectangle 3"/>
          <p:cNvSpPr>
            <a:spLocks noGrp="1" noChangeArrowheads="1"/>
          </p:cNvSpPr>
          <p:nvPr>
            <p:ph type="dt" idx="1"/>
          </p:nvPr>
        </p:nvSpPr>
        <p:spPr bwMode="auto">
          <a:xfrm>
            <a:off x="4024093" y="0"/>
            <a:ext cx="3078383" cy="469745"/>
          </a:xfrm>
          <a:prstGeom prst="rect">
            <a:avLst/>
          </a:prstGeom>
          <a:noFill/>
          <a:ln w="9525">
            <a:noFill/>
            <a:miter lim="800000"/>
            <a:headEnd/>
            <a:tailEnd/>
          </a:ln>
        </p:spPr>
        <p:txBody>
          <a:bodyPr vert="horz" wrap="square" lIns="94221" tIns="47111" rIns="94221" bIns="47111" numCol="1" anchor="t" anchorCtr="0" compatLnSpc="1">
            <a:prstTxWarp prst="textNoShape">
              <a:avLst/>
            </a:prstTxWarp>
          </a:bodyPr>
          <a:lstStyle>
            <a:lvl1pPr algn="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1203325" y="703263"/>
            <a:ext cx="4695825" cy="3521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47320" y="4460167"/>
            <a:ext cx="5207838" cy="4224494"/>
          </a:xfrm>
          <a:prstGeom prst="rect">
            <a:avLst/>
          </a:prstGeom>
          <a:noFill/>
          <a:ln w="9525">
            <a:noFill/>
            <a:miter lim="800000"/>
            <a:headEnd/>
            <a:tailEnd/>
          </a:ln>
        </p:spPr>
        <p:txBody>
          <a:bodyPr vert="horz" wrap="square" lIns="94221" tIns="47111" rIns="94221" bIns="4711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918732"/>
            <a:ext cx="3078383" cy="469744"/>
          </a:xfrm>
          <a:prstGeom prst="rect">
            <a:avLst/>
          </a:prstGeom>
          <a:noFill/>
          <a:ln w="9525">
            <a:noFill/>
            <a:miter lim="800000"/>
            <a:headEnd/>
            <a:tailEnd/>
          </a:ln>
        </p:spPr>
        <p:txBody>
          <a:bodyPr vert="horz" wrap="square" lIns="94221" tIns="47111" rIns="94221" bIns="47111" numCol="1" anchor="b" anchorCtr="0" compatLnSpc="1">
            <a:prstTxWarp prst="textNoShape">
              <a:avLst/>
            </a:prstTxWarp>
          </a:bodyPr>
          <a:lstStyle>
            <a:lvl1pPr defTabSz="942300"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3079" name="Rectangle 7"/>
          <p:cNvSpPr>
            <a:spLocks noGrp="1" noChangeArrowheads="1"/>
          </p:cNvSpPr>
          <p:nvPr>
            <p:ph type="sldNum" sz="quarter" idx="5"/>
          </p:nvPr>
        </p:nvSpPr>
        <p:spPr bwMode="auto">
          <a:xfrm>
            <a:off x="4024093" y="8918732"/>
            <a:ext cx="3078383" cy="469744"/>
          </a:xfrm>
          <a:prstGeom prst="rect">
            <a:avLst/>
          </a:prstGeom>
          <a:noFill/>
          <a:ln w="9525">
            <a:noFill/>
            <a:miter lim="800000"/>
            <a:headEnd/>
            <a:tailEnd/>
          </a:ln>
        </p:spPr>
        <p:txBody>
          <a:bodyPr vert="horz" wrap="square" lIns="94221" tIns="47111" rIns="94221" bIns="47111" numCol="1" anchor="b" anchorCtr="0" compatLnSpc="1">
            <a:prstTxWarp prst="textNoShape">
              <a:avLst/>
            </a:prstTxWarp>
          </a:bodyPr>
          <a:lstStyle>
            <a:lvl1pPr algn="r" defTabSz="942300" eaLnBrk="0" hangingPunct="0">
              <a:defRPr sz="1200"/>
            </a:lvl1pPr>
          </a:lstStyle>
          <a:p>
            <a:fld id="{DE2E7C42-FD7A-4FC9-8D86-87A57F854F58}" type="slidenum">
              <a:rPr lang="en-US" altLang="en-US"/>
              <a:pPr/>
              <a:t>‹#›</a:t>
            </a:fld>
            <a:endParaRPr lang="en-US" altLang="en-US"/>
          </a:p>
        </p:txBody>
      </p:sp>
    </p:spTree>
    <p:extLst>
      <p:ext uri="{BB962C8B-B14F-4D97-AF65-F5344CB8AC3E}">
        <p14:creationId xmlns:p14="http://schemas.microsoft.com/office/powerpoint/2010/main" val="35578911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2pPr>
    <a:lvl3pPr marL="9144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3pPr>
    <a:lvl4pPr marL="13716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4pPr>
    <a:lvl5pPr marL="18288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300" eaLnBrk="0" hangingPunct="0">
              <a:defRPr sz="2400">
                <a:solidFill>
                  <a:schemeClr val="tx1"/>
                </a:solidFill>
                <a:latin typeface="Arial" panose="020B0604020202020204" pitchFamily="34" charset="0"/>
                <a:ea typeface="ヒラギノ角ゴ Pro W3" pitchFamily="-84" charset="-128"/>
              </a:defRPr>
            </a:lvl1pPr>
            <a:lvl2pPr marL="751271" indent="-288950" defTabSz="942300" eaLnBrk="0" hangingPunct="0">
              <a:defRPr sz="2400">
                <a:solidFill>
                  <a:schemeClr val="tx1"/>
                </a:solidFill>
                <a:latin typeface="Arial" panose="020B0604020202020204" pitchFamily="34" charset="0"/>
                <a:ea typeface="ヒラギノ角ゴ Pro W3" pitchFamily="-84" charset="-128"/>
              </a:defRPr>
            </a:lvl2pPr>
            <a:lvl3pPr marL="1155802" indent="-231160" defTabSz="942300" eaLnBrk="0" hangingPunct="0">
              <a:defRPr sz="2400">
                <a:solidFill>
                  <a:schemeClr val="tx1"/>
                </a:solidFill>
                <a:latin typeface="Arial" panose="020B0604020202020204" pitchFamily="34" charset="0"/>
                <a:ea typeface="ヒラギノ角ゴ Pro W3" pitchFamily="-84" charset="-128"/>
              </a:defRPr>
            </a:lvl3pPr>
            <a:lvl4pPr marL="1618122" indent="-231160" defTabSz="942300" eaLnBrk="0" hangingPunct="0">
              <a:defRPr sz="2400">
                <a:solidFill>
                  <a:schemeClr val="tx1"/>
                </a:solidFill>
                <a:latin typeface="Arial" panose="020B0604020202020204" pitchFamily="34" charset="0"/>
                <a:ea typeface="ヒラギノ角ゴ Pro W3" pitchFamily="-84" charset="-128"/>
              </a:defRPr>
            </a:lvl4pPr>
            <a:lvl5pPr marL="2080443" indent="-231160" defTabSz="942300" eaLnBrk="0" hangingPunct="0">
              <a:defRPr sz="2400">
                <a:solidFill>
                  <a:schemeClr val="tx1"/>
                </a:solidFill>
                <a:latin typeface="Arial" panose="020B0604020202020204" pitchFamily="34" charset="0"/>
                <a:ea typeface="ヒラギノ角ゴ Pro W3" pitchFamily="-84" charset="-128"/>
              </a:defRPr>
            </a:lvl5pPr>
            <a:lvl6pPr marL="2542764"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3005084"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67405"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929725"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38A4DEAE-3CAE-4661-8731-9AA7D403BC08}" type="slidenum">
              <a:rPr lang="en-US" altLang="en-US" sz="1200"/>
              <a:pPr/>
              <a:t>1</a:t>
            </a:fld>
            <a:endParaRPr lang="en-US" altLang="en-US" sz="120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ヒラギノ角ゴ Pro W3" pitchFamily="-8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look was carried through to all the related programs that,</a:t>
            </a:r>
            <a:r>
              <a:rPr lang="en-US" baseline="0" dirty="0"/>
              <a:t> previously, had their own unique look.</a:t>
            </a:r>
          </a:p>
          <a:p>
            <a:endParaRPr lang="en-US" baseline="0" dirty="0"/>
          </a:p>
          <a:p>
            <a:r>
              <a:rPr lang="en-US" baseline="0" dirty="0"/>
              <a:t>Once again – consistency – driving home the look.</a:t>
            </a:r>
            <a:endParaRPr lang="en-US" dirty="0"/>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10</a:t>
            </a:fld>
            <a:endParaRPr lang="en-US" altLang="en-US"/>
          </a:p>
        </p:txBody>
      </p:sp>
    </p:spTree>
    <p:extLst>
      <p:ext uri="{BB962C8B-B14F-4D97-AF65-F5344CB8AC3E}">
        <p14:creationId xmlns:p14="http://schemas.microsoft.com/office/powerpoint/2010/main" val="390729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new look is bright – it’s bold – and it puts Rotary face forward</a:t>
            </a:r>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11</a:t>
            </a:fld>
            <a:endParaRPr lang="en-US" altLang="en-US"/>
          </a:p>
        </p:txBody>
      </p:sp>
    </p:spTree>
    <p:extLst>
      <p:ext uri="{BB962C8B-B14F-4D97-AF65-F5344CB8AC3E}">
        <p14:creationId xmlns:p14="http://schemas.microsoft.com/office/powerpoint/2010/main" val="2973044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of October 2016, four years after the new branding was released, only</a:t>
            </a:r>
            <a:r>
              <a:rPr lang="en-US" baseline="0" dirty="0"/>
              <a:t> 40% of our 60 club websites are reflecting the new branding.</a:t>
            </a:r>
          </a:p>
          <a:p>
            <a:r>
              <a:rPr lang="en-US" baseline="0" dirty="0"/>
              <a:t>We have some work to do.</a:t>
            </a:r>
          </a:p>
          <a:p>
            <a:r>
              <a:rPr lang="en-US" baseline="0" dirty="0"/>
              <a:t>For the vast majority of our clubs, it doesn’t cost a thing to swap out graphics at a website. It is your most public face to the community, and it deserves a face lift.</a:t>
            </a:r>
          </a:p>
          <a:p>
            <a:endParaRPr lang="en-US" dirty="0"/>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12</a:t>
            </a:fld>
            <a:endParaRPr lang="en-US" altLang="en-US"/>
          </a:p>
        </p:txBody>
      </p:sp>
    </p:spTree>
    <p:extLst>
      <p:ext uri="{BB962C8B-B14F-4D97-AF65-F5344CB8AC3E}">
        <p14:creationId xmlns:p14="http://schemas.microsoft.com/office/powerpoint/2010/main" val="2107314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a:ln/>
        </p:spPr>
      </p:sp>
      <p:sp>
        <p:nvSpPr>
          <p:cNvPr id="204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ea typeface="ヒラギノ角ゴ Pro W3" pitchFamily="-84" charset="-128"/>
              </a:rPr>
              <a:t>Just as important as our</a:t>
            </a:r>
            <a:r>
              <a:rPr lang="en-US" altLang="en-US" baseline="0" dirty="0">
                <a:latin typeface="Arial" panose="020B0604020202020204" pitchFamily="34" charset="0"/>
                <a:ea typeface="ヒラギノ角ゴ Pro W3" pitchFamily="-84" charset="-128"/>
              </a:rPr>
              <a:t> updated, streamlined look is our need to talk about Rotary in updated ways.</a:t>
            </a:r>
            <a:endParaRPr lang="en-US" altLang="en-US" dirty="0">
              <a:latin typeface="Arial" panose="020B0604020202020204" pitchFamily="34" charset="0"/>
              <a:ea typeface="ヒラギノ角ゴ Pro W3" pitchFamily="-84" charset="-128"/>
            </a:endParaRPr>
          </a:p>
        </p:txBody>
      </p:sp>
      <p:sp>
        <p:nvSpPr>
          <p:cNvPr id="2048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300" eaLnBrk="0" hangingPunct="0">
              <a:defRPr sz="2400">
                <a:solidFill>
                  <a:schemeClr val="tx1"/>
                </a:solidFill>
                <a:latin typeface="Arial" panose="020B0604020202020204" pitchFamily="34" charset="0"/>
                <a:ea typeface="ヒラギノ角ゴ Pro W3" pitchFamily="-84" charset="-128"/>
              </a:defRPr>
            </a:lvl1pPr>
            <a:lvl2pPr marL="751271" indent="-288950" defTabSz="942300" eaLnBrk="0" hangingPunct="0">
              <a:defRPr sz="2400">
                <a:solidFill>
                  <a:schemeClr val="tx1"/>
                </a:solidFill>
                <a:latin typeface="Arial" panose="020B0604020202020204" pitchFamily="34" charset="0"/>
                <a:ea typeface="ヒラギノ角ゴ Pro W3" pitchFamily="-84" charset="-128"/>
              </a:defRPr>
            </a:lvl2pPr>
            <a:lvl3pPr marL="1155802" indent="-231160" defTabSz="942300" eaLnBrk="0" hangingPunct="0">
              <a:defRPr sz="2400">
                <a:solidFill>
                  <a:schemeClr val="tx1"/>
                </a:solidFill>
                <a:latin typeface="Arial" panose="020B0604020202020204" pitchFamily="34" charset="0"/>
                <a:ea typeface="ヒラギノ角ゴ Pro W3" pitchFamily="-84" charset="-128"/>
              </a:defRPr>
            </a:lvl3pPr>
            <a:lvl4pPr marL="1618122" indent="-231160" defTabSz="942300" eaLnBrk="0" hangingPunct="0">
              <a:defRPr sz="2400">
                <a:solidFill>
                  <a:schemeClr val="tx1"/>
                </a:solidFill>
                <a:latin typeface="Arial" panose="020B0604020202020204" pitchFamily="34" charset="0"/>
                <a:ea typeface="ヒラギノ角ゴ Pro W3" pitchFamily="-84" charset="-128"/>
              </a:defRPr>
            </a:lvl4pPr>
            <a:lvl5pPr marL="2080443" indent="-231160" defTabSz="942300" eaLnBrk="0" hangingPunct="0">
              <a:defRPr sz="2400">
                <a:solidFill>
                  <a:schemeClr val="tx1"/>
                </a:solidFill>
                <a:latin typeface="Arial" panose="020B0604020202020204" pitchFamily="34" charset="0"/>
                <a:ea typeface="ヒラギノ角ゴ Pro W3" pitchFamily="-84" charset="-128"/>
              </a:defRPr>
            </a:lvl5pPr>
            <a:lvl6pPr marL="2542764"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3005084"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67405"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929725"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8197220D-4EED-4554-B9F0-AE64CB80F6E7}" type="slidenum">
              <a:rPr lang="en-US" altLang="en-US" sz="1200"/>
              <a:pPr/>
              <a:t>13</a:t>
            </a:fld>
            <a:endParaRPr lang="en-US" altLang="en-US" sz="1200"/>
          </a:p>
        </p:txBody>
      </p:sp>
    </p:spTree>
    <p:extLst>
      <p:ext uri="{BB962C8B-B14F-4D97-AF65-F5344CB8AC3E}">
        <p14:creationId xmlns:p14="http://schemas.microsoft.com/office/powerpoint/2010/main" val="3607230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popular</a:t>
            </a:r>
            <a:r>
              <a:rPr lang="en-US" baseline="0" dirty="0"/>
              <a:t> promotion piece many Rotarians have carried in their wallets is the “What’s Rotary” business card. Well, not exactly a business card – originally a tri-fold that ended up that size, but had lots and lots of room for us to wax on about us . . . </a:t>
            </a:r>
            <a:endParaRPr lang="en-US" dirty="0"/>
          </a:p>
          <a:p>
            <a:endParaRPr lang="en-US" dirty="0"/>
          </a:p>
          <a:p>
            <a:r>
              <a:rPr lang="en-US" dirty="0"/>
              <a:t>We </a:t>
            </a:r>
            <a:r>
              <a:rPr lang="en-US" baseline="0" dirty="0"/>
              <a:t>described ourselves in lengthy, formal, passive terms. </a:t>
            </a:r>
          </a:p>
          <a:p>
            <a:endParaRPr lang="en-US" baseline="0" dirty="0"/>
          </a:p>
          <a:p>
            <a:r>
              <a:rPr lang="en-US" baseline="0" dirty="0"/>
              <a:t>Today, we need to shorten our narrative and get to meaningful points that a prospective member might care about. We use upbeat, more contemporary terms and we speak in an ACTIVE voice because after all, we are Rotarians . . . And there’s simply nothing passive about us!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14</a:t>
            </a:fld>
            <a:endParaRPr lang="en-US" altLang="en-US"/>
          </a:p>
        </p:txBody>
      </p:sp>
    </p:spTree>
    <p:extLst>
      <p:ext uri="{BB962C8B-B14F-4D97-AF65-F5344CB8AC3E}">
        <p14:creationId xmlns:p14="http://schemas.microsoft.com/office/powerpoint/2010/main" val="3567906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great example of how we’ve transitioned from a more formal, 3</a:t>
            </a:r>
            <a:r>
              <a:rPr lang="en-US" baseline="30000" dirty="0"/>
              <a:t>rd</a:t>
            </a:r>
            <a:r>
              <a:rPr lang="en-US" dirty="0"/>
              <a:t> party, passive voice to an invigorated, active, first</a:t>
            </a:r>
            <a:r>
              <a:rPr lang="en-US" baseline="0" dirty="0"/>
              <a:t> person active voice. </a:t>
            </a:r>
          </a:p>
          <a:p>
            <a:endParaRPr lang="en-US" baseline="0" dirty="0"/>
          </a:p>
          <a:p>
            <a:r>
              <a:rPr lang="en-US" baseline="0" dirty="0"/>
              <a:t>It’s more compelling . . . </a:t>
            </a:r>
          </a:p>
          <a:p>
            <a:endParaRPr lang="en-US" dirty="0"/>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15</a:t>
            </a:fld>
            <a:endParaRPr lang="en-US" altLang="en-US"/>
          </a:p>
        </p:txBody>
      </p:sp>
    </p:spTree>
    <p:extLst>
      <p:ext uri="{BB962C8B-B14F-4D97-AF65-F5344CB8AC3E}">
        <p14:creationId xmlns:p14="http://schemas.microsoft.com/office/powerpoint/2010/main" val="1818640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a:t>
            </a:r>
            <a:r>
              <a:rPr lang="en-US" baseline="0" dirty="0"/>
              <a:t> part of the major branding initiative Rotary undertook – we had to define what Rotary is, and what makes Rotarians unique. All the inputs tended to cluster in three areas:</a:t>
            </a:r>
          </a:p>
          <a:p>
            <a:pPr marL="228600" indent="-228600">
              <a:buFont typeface="+mj-lt"/>
              <a:buAutoNum type="arabicPeriod"/>
            </a:pPr>
            <a:r>
              <a:rPr lang="en-US" baseline="0" dirty="0"/>
              <a:t>Rotarians are leaders – not because of their title or position, but because of their mindset</a:t>
            </a:r>
          </a:p>
          <a:p>
            <a:pPr marL="228600" indent="-228600">
              <a:buFont typeface="+mj-lt"/>
              <a:buAutoNum type="arabicPeriod"/>
            </a:pPr>
            <a:r>
              <a:rPr lang="en-US" baseline="0" dirty="0"/>
              <a:t>By connecting with others we realize the full power of Rotary – it isn’t so much a network of individuals . . . it’s about forming a web of connections across all walks of life</a:t>
            </a:r>
          </a:p>
          <a:p>
            <a:pPr marL="228600" indent="-228600">
              <a:buFont typeface="+mj-lt"/>
              <a:buAutoNum type="arabicPeriod"/>
            </a:pPr>
            <a:r>
              <a:rPr lang="en-US" baseline="0" dirty="0"/>
              <a:t>When we engage that web of connections, we make a sustainable impact in our local/global community</a:t>
            </a:r>
          </a:p>
          <a:p>
            <a:endParaRPr lang="en-US" dirty="0"/>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16</a:t>
            </a:fld>
            <a:endParaRPr lang="en-US" altLang="en-US"/>
          </a:p>
        </p:txBody>
      </p:sp>
    </p:spTree>
    <p:extLst>
      <p:ext uri="{BB962C8B-B14F-4D97-AF65-F5344CB8AC3E}">
        <p14:creationId xmlns:p14="http://schemas.microsoft.com/office/powerpoint/2010/main" val="3735761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4450" y="400050"/>
            <a:ext cx="4429125" cy="3321050"/>
          </a:xfrm>
        </p:spPr>
      </p:sp>
      <p:sp>
        <p:nvSpPr>
          <p:cNvPr id="3" name="Notes Placeholder 2"/>
          <p:cNvSpPr>
            <a:spLocks noGrp="1"/>
          </p:cNvSpPr>
          <p:nvPr>
            <p:ph type="body" idx="1"/>
          </p:nvPr>
        </p:nvSpPr>
        <p:spPr>
          <a:xfrm>
            <a:off x="663697" y="3936416"/>
            <a:ext cx="5779690" cy="4595220"/>
          </a:xfrm>
        </p:spPr>
        <p:txBody>
          <a:bodyPr/>
          <a:lstStyle/>
          <a:p>
            <a:pPr marL="231160" indent="-231160">
              <a:buFont typeface="+mj-lt"/>
              <a:buAutoNum type="arabicPeriod"/>
            </a:pPr>
            <a:r>
              <a:rPr lang="en-US" dirty="0"/>
              <a:t>Rotary</a:t>
            </a:r>
            <a:r>
              <a:rPr lang="en-US" baseline="0" dirty="0"/>
              <a:t> </a:t>
            </a:r>
            <a:r>
              <a:rPr lang="en-US" b="1" baseline="0" dirty="0"/>
              <a:t>joins leaders</a:t>
            </a:r>
            <a:r>
              <a:rPr lang="en-US" baseline="0" dirty="0"/>
              <a:t>…we are a catalyst for collaborating and improving our communities.</a:t>
            </a:r>
          </a:p>
          <a:p>
            <a:pPr marL="231160" indent="-231160">
              <a:buFont typeface="+mj-lt"/>
              <a:buAutoNum type="arabicPeriod"/>
            </a:pPr>
            <a:endParaRPr lang="en-US" baseline="0" dirty="0"/>
          </a:p>
          <a:p>
            <a:pPr marL="231160" indent="-231160">
              <a:buFont typeface="+mj-lt"/>
              <a:buAutoNum type="arabicPeriod"/>
            </a:pPr>
            <a:r>
              <a:rPr lang="en-US" baseline="0" dirty="0"/>
              <a:t>We </a:t>
            </a:r>
            <a:r>
              <a:rPr lang="en-US" b="1" baseline="0" dirty="0"/>
              <a:t>exchange ideas</a:t>
            </a:r>
            <a:r>
              <a:rPr lang="en-US" baseline="0" dirty="0"/>
              <a:t>…bringing our expertise and our diverse perspectives to bear on community problems.</a:t>
            </a:r>
          </a:p>
          <a:p>
            <a:pPr marL="231160" indent="-231160">
              <a:buFont typeface="+mj-lt"/>
              <a:buAutoNum type="arabicPeriod"/>
            </a:pPr>
            <a:endParaRPr lang="en-US" baseline="0" dirty="0"/>
          </a:p>
          <a:p>
            <a:pPr marL="231160" indent="-231160">
              <a:buFont typeface="+mj-lt"/>
              <a:buAutoNum type="arabicPeriod"/>
            </a:pPr>
            <a:r>
              <a:rPr lang="en-US" baseline="0" dirty="0"/>
              <a:t>Then…because ideas are only the first part of the solution and Rotarians are interested in solving problems…Rotarians </a:t>
            </a:r>
            <a:r>
              <a:rPr lang="en-US" b="1" baseline="0" dirty="0"/>
              <a:t>take action</a:t>
            </a:r>
            <a:r>
              <a:rPr lang="en-US" baseline="0" dirty="0"/>
              <a:t>.</a:t>
            </a:r>
          </a:p>
          <a:p>
            <a:pPr marL="173370" indent="-173370">
              <a:buFont typeface="Arial" pitchFamily="34" charset="0"/>
              <a:buChar char="•"/>
            </a:pPr>
            <a:endParaRPr lang="en-US" baseline="0" dirty="0"/>
          </a:p>
          <a:p>
            <a:pPr defTabSz="924641">
              <a:defRPr/>
            </a:pPr>
            <a:r>
              <a:rPr lang="en-US" dirty="0"/>
              <a:t>By taking these three thoughts…JOIN LEADERS….EXCHANGE IDEAS…AND TAKE ACTION…we can help every Rotarian to create their own “elevator speech” that reflects their personal Rotary experience and culture as well as these three attributes. </a:t>
            </a:r>
          </a:p>
          <a:p>
            <a:pPr defTabSz="924641">
              <a:defRPr/>
            </a:pPr>
            <a:endParaRPr lang="en-US" dirty="0"/>
          </a:p>
          <a:p>
            <a:pPr defTabSz="924641">
              <a:defRPr/>
            </a:pPr>
            <a:r>
              <a:rPr lang="en-US" dirty="0">
                <a:solidFill>
                  <a:schemeClr val="accent4">
                    <a:lumMod val="60000"/>
                    <a:lumOff val="40000"/>
                  </a:schemeClr>
                </a:solidFill>
              </a:rPr>
              <a:t>For instance…my elevator speech is (JUST AN EXAMPLE):</a:t>
            </a:r>
          </a:p>
          <a:p>
            <a:endParaRPr lang="en-US" dirty="0">
              <a:solidFill>
                <a:schemeClr val="accent4">
                  <a:lumMod val="60000"/>
                  <a:lumOff val="40000"/>
                </a:schemeClr>
              </a:solidFill>
            </a:endParaRPr>
          </a:p>
          <a:p>
            <a:r>
              <a:rPr lang="en-US" dirty="0">
                <a:solidFill>
                  <a:schemeClr val="accent4">
                    <a:lumMod val="60000"/>
                    <a:lumOff val="40000"/>
                  </a:schemeClr>
                </a:solidFill>
              </a:rPr>
              <a:t>“Rotary brings together successful, diverse and influential community leaders who step forward to take on some of the most meaningful challenges in communities everywhere. </a:t>
            </a:r>
            <a:r>
              <a:rPr lang="en-US" baseline="0" dirty="0"/>
              <a:t>And we do this </a:t>
            </a:r>
            <a:r>
              <a:rPr lang="en-US" b="1" baseline="0" dirty="0"/>
              <a:t>community-by-community</a:t>
            </a:r>
            <a:r>
              <a:rPr lang="en-US" baseline="0" dirty="0"/>
              <a:t> around the world.”  </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17</a:t>
            </a:fld>
            <a:endParaRPr lang="en-US" dirty="0"/>
          </a:p>
        </p:txBody>
      </p:sp>
    </p:spTree>
    <p:extLst>
      <p:ext uri="{BB962C8B-B14F-4D97-AF65-F5344CB8AC3E}">
        <p14:creationId xmlns:p14="http://schemas.microsoft.com/office/powerpoint/2010/main" val="2378983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18</a:t>
            </a:fld>
            <a:endParaRPr lang="en-US" altLang="en-US"/>
          </a:p>
        </p:txBody>
      </p:sp>
    </p:spTree>
    <p:extLst>
      <p:ext uri="{BB962C8B-B14F-4D97-AF65-F5344CB8AC3E}">
        <p14:creationId xmlns:p14="http://schemas.microsoft.com/office/powerpoint/2010/main" val="2659018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19</a:t>
            </a:fld>
            <a:endParaRPr lang="en-US" altLang="en-US"/>
          </a:p>
        </p:txBody>
      </p:sp>
    </p:spTree>
    <p:extLst>
      <p:ext uri="{BB962C8B-B14F-4D97-AF65-F5344CB8AC3E}">
        <p14:creationId xmlns:p14="http://schemas.microsoft.com/office/powerpoint/2010/main" val="4112691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659" y="4460167"/>
            <a:ext cx="5724382" cy="4224494"/>
          </a:xfrm>
        </p:spPr>
        <p:txBody>
          <a:bodyPr/>
          <a:lstStyle/>
          <a:p>
            <a:r>
              <a:rPr lang="en-US" dirty="0"/>
              <a:t>The fact is…many</a:t>
            </a:r>
            <a:r>
              <a:rPr lang="en-US" baseline="0" dirty="0"/>
              <a:t> </a:t>
            </a:r>
            <a:r>
              <a:rPr lang="en-US" dirty="0"/>
              <a:t>people </a:t>
            </a:r>
            <a:r>
              <a:rPr lang="en-US" b="1" dirty="0"/>
              <a:t>do not know </a:t>
            </a:r>
            <a:r>
              <a:rPr lang="en-US" dirty="0"/>
              <a:t>Rotary. Those</a:t>
            </a:r>
            <a:r>
              <a:rPr lang="en-US" baseline="0" dirty="0"/>
              <a:t> who do only know our name or have a only a general idea of what Rotary is and does</a:t>
            </a:r>
            <a:r>
              <a:rPr lang="en-US" dirty="0"/>
              <a:t>.</a:t>
            </a:r>
          </a:p>
          <a:p>
            <a:endParaRPr lang="en-US" dirty="0"/>
          </a:p>
          <a:p>
            <a:r>
              <a:rPr lang="en-US" dirty="0"/>
              <a:t>We got some great insights from Rotary’s own Public Image Surveys in 2006 and 2010,* which reached a wide cross-section of prospective </a:t>
            </a:r>
            <a:r>
              <a:rPr lang="en-US" b="0" baseline="0" dirty="0"/>
              <a:t>members around the world.</a:t>
            </a:r>
          </a:p>
          <a:p>
            <a:endParaRPr lang="en-US" b="0" baseline="0" dirty="0"/>
          </a:p>
          <a:p>
            <a:r>
              <a:rPr lang="en-US" baseline="0" dirty="0"/>
              <a:t>The research found:</a:t>
            </a:r>
            <a:endParaRPr lang="en-US" dirty="0"/>
          </a:p>
          <a:p>
            <a:pPr marL="173370" indent="-173370">
              <a:buFont typeface="Arial" pitchFamily="34" charset="0"/>
              <a:buChar char="•"/>
            </a:pPr>
            <a:r>
              <a:rPr lang="en-US" dirty="0"/>
              <a:t>Four in 10 have never heard of us.</a:t>
            </a:r>
          </a:p>
          <a:p>
            <a:pPr marL="173370" indent="-173370">
              <a:buFont typeface="Arial" pitchFamily="34" charset="0"/>
              <a:buChar char="•"/>
            </a:pPr>
            <a:r>
              <a:rPr lang="en-US" dirty="0"/>
              <a:t>Another</a:t>
            </a:r>
            <a:r>
              <a:rPr lang="en-US" baseline="0" dirty="0"/>
              <a:t> four in 10 have heard of our “name only.”</a:t>
            </a:r>
          </a:p>
          <a:p>
            <a:pPr marL="173370" indent="-173370">
              <a:buFont typeface="Arial" pitchFamily="34" charset="0"/>
              <a:buChar char="•"/>
            </a:pPr>
            <a:r>
              <a:rPr lang="en-US" baseline="0" dirty="0"/>
              <a:t>Only two in 10 claim to have “some familiarity” with Rotary. Unfortunately what much of this group knows is often colored by misperceptions and half-truths. </a:t>
            </a:r>
          </a:p>
          <a:p>
            <a:endParaRPr lang="en-US" i="1" baseline="0" dirty="0"/>
          </a:p>
          <a:p>
            <a:r>
              <a:rPr lang="en-US" i="1" baseline="0" dirty="0"/>
              <a:t>[FOR REFERENCE ONLY.]</a:t>
            </a:r>
          </a:p>
          <a:p>
            <a:r>
              <a:rPr lang="en-US" i="1" baseline="0" dirty="0"/>
              <a:t>*Research: Rotary Public Image Surveys completed 2006 and 2010. Responses received from six nations: Argentina, Australia, Germany, Japan, South Africa, United States. Surveyed approximately 1,000 individuals in each of six nations by phone and online. Survey has a +/- 4% margin of error.</a:t>
            </a:r>
          </a:p>
          <a:p>
            <a:endParaRPr lang="en-US" i="1" baseline="0" dirty="0"/>
          </a:p>
          <a:p>
            <a:endParaRPr lang="en-US" i="1" dirty="0"/>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a:t>
            </a:fld>
            <a:endParaRPr lang="en-US"/>
          </a:p>
        </p:txBody>
      </p:sp>
    </p:spTree>
    <p:extLst>
      <p:ext uri="{BB962C8B-B14F-4D97-AF65-F5344CB8AC3E}">
        <p14:creationId xmlns:p14="http://schemas.microsoft.com/office/powerpoint/2010/main" val="3620799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a:ln/>
        </p:spPr>
      </p:sp>
      <p:sp>
        <p:nvSpPr>
          <p:cNvPr id="204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ea typeface="ヒラギノ角ゴ Pro W3" pitchFamily="-84" charset="-128"/>
              </a:rPr>
              <a:t>It</a:t>
            </a:r>
            <a:r>
              <a:rPr lang="en-US" altLang="en-US" baseline="0" dirty="0">
                <a:latin typeface="Arial" panose="020B0604020202020204" pitchFamily="34" charset="0"/>
                <a:ea typeface="ヒラギノ角ゴ Pro W3" pitchFamily="-84" charset="-128"/>
              </a:rPr>
              <a:t> can be hard to break with traditions . . . </a:t>
            </a:r>
            <a:endParaRPr lang="en-US" altLang="en-US" dirty="0">
              <a:latin typeface="Arial" panose="020B0604020202020204" pitchFamily="34" charset="0"/>
              <a:ea typeface="ヒラギノ角ゴ Pro W3" pitchFamily="-84" charset="-128"/>
            </a:endParaRPr>
          </a:p>
        </p:txBody>
      </p:sp>
      <p:sp>
        <p:nvSpPr>
          <p:cNvPr id="2048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300" eaLnBrk="0" hangingPunct="0">
              <a:defRPr sz="2400">
                <a:solidFill>
                  <a:schemeClr val="tx1"/>
                </a:solidFill>
                <a:latin typeface="Arial" panose="020B0604020202020204" pitchFamily="34" charset="0"/>
                <a:ea typeface="ヒラギノ角ゴ Pro W3" pitchFamily="-84" charset="-128"/>
              </a:defRPr>
            </a:lvl1pPr>
            <a:lvl2pPr marL="751271" indent="-288950" defTabSz="942300" eaLnBrk="0" hangingPunct="0">
              <a:defRPr sz="2400">
                <a:solidFill>
                  <a:schemeClr val="tx1"/>
                </a:solidFill>
                <a:latin typeface="Arial" panose="020B0604020202020204" pitchFamily="34" charset="0"/>
                <a:ea typeface="ヒラギノ角ゴ Pro W3" pitchFamily="-84" charset="-128"/>
              </a:defRPr>
            </a:lvl2pPr>
            <a:lvl3pPr marL="1155802" indent="-231160" defTabSz="942300" eaLnBrk="0" hangingPunct="0">
              <a:defRPr sz="2400">
                <a:solidFill>
                  <a:schemeClr val="tx1"/>
                </a:solidFill>
                <a:latin typeface="Arial" panose="020B0604020202020204" pitchFamily="34" charset="0"/>
                <a:ea typeface="ヒラギノ角ゴ Pro W3" pitchFamily="-84" charset="-128"/>
              </a:defRPr>
            </a:lvl3pPr>
            <a:lvl4pPr marL="1618122" indent="-231160" defTabSz="942300" eaLnBrk="0" hangingPunct="0">
              <a:defRPr sz="2400">
                <a:solidFill>
                  <a:schemeClr val="tx1"/>
                </a:solidFill>
                <a:latin typeface="Arial" panose="020B0604020202020204" pitchFamily="34" charset="0"/>
                <a:ea typeface="ヒラギノ角ゴ Pro W3" pitchFamily="-84" charset="-128"/>
              </a:defRPr>
            </a:lvl4pPr>
            <a:lvl5pPr marL="2080443" indent="-231160" defTabSz="942300" eaLnBrk="0" hangingPunct="0">
              <a:defRPr sz="2400">
                <a:solidFill>
                  <a:schemeClr val="tx1"/>
                </a:solidFill>
                <a:latin typeface="Arial" panose="020B0604020202020204" pitchFamily="34" charset="0"/>
                <a:ea typeface="ヒラギノ角ゴ Pro W3" pitchFamily="-84" charset="-128"/>
              </a:defRPr>
            </a:lvl5pPr>
            <a:lvl6pPr marL="2542764"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3005084"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67405"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929725" indent="-231160" defTabSz="9423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8197220D-4EED-4554-B9F0-AE64CB80F6E7}" type="slidenum">
              <a:rPr lang="en-US" altLang="en-US" sz="1200"/>
              <a:pPr/>
              <a:t>3</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many towns have you driven into where you saw a</a:t>
            </a:r>
            <a:r>
              <a:rPr lang="en-US" baseline="0" dirty="0"/>
              <a:t> sight like this . . . . </a:t>
            </a:r>
          </a:p>
          <a:p>
            <a:endParaRPr lang="en-US" baseline="0" dirty="0"/>
          </a:p>
          <a:p>
            <a:pPr defTabSz="924641">
              <a:defRPr/>
            </a:pPr>
            <a:r>
              <a:rPr lang="en-US" baseline="0" dirty="0"/>
              <a:t>Who are these signs for in the first place? Members only?</a:t>
            </a:r>
          </a:p>
          <a:p>
            <a:pPr defTabSz="924641">
              <a:defRPr/>
            </a:pPr>
            <a:endParaRPr lang="en-US" baseline="0" dirty="0"/>
          </a:p>
          <a:p>
            <a:pPr defTabSz="924641">
              <a:defRPr/>
            </a:pPr>
            <a:r>
              <a:rPr lang="en-US" baseline="0" dirty="0"/>
              <a:t>Think about how fast you may have been driving . . . if you aren’t already a member or otherwise familiar with the logo, would you immediately pick up the full name?</a:t>
            </a:r>
          </a:p>
          <a:p>
            <a:endParaRPr lang="en-US" dirty="0"/>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4</a:t>
            </a:fld>
            <a:endParaRPr lang="en-US" altLang="en-US"/>
          </a:p>
        </p:txBody>
      </p:sp>
    </p:spTree>
    <p:extLst>
      <p:ext uri="{BB962C8B-B14F-4D97-AF65-F5344CB8AC3E}">
        <p14:creationId xmlns:p14="http://schemas.microsoft.com/office/powerpoint/2010/main" val="1489293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clubs have had a great time creating their own personalized logo . . . </a:t>
            </a:r>
          </a:p>
          <a:p>
            <a:endParaRPr lang="en-US" dirty="0"/>
          </a:p>
          <a:p>
            <a:r>
              <a:rPr lang="en-US" dirty="0"/>
              <a:t>But if we are trying to project that we are members of a massive, global organization with shared vision and values, is that necessarily the most unifying approach?</a:t>
            </a:r>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5</a:t>
            </a:fld>
            <a:endParaRPr lang="en-US" altLang="en-US"/>
          </a:p>
        </p:txBody>
      </p:sp>
    </p:spTree>
    <p:extLst>
      <p:ext uri="{BB962C8B-B14F-4D97-AF65-F5344CB8AC3E}">
        <p14:creationId xmlns:p14="http://schemas.microsoft.com/office/powerpoint/2010/main" val="3770446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to further add to the confusion – Rotary has had several special programs, each with its own logo, some</a:t>
            </a:r>
            <a:r>
              <a:rPr lang="en-US" baseline="0" dirty="0"/>
              <a:t> of which made no reference at all to Rotary.</a:t>
            </a:r>
            <a:endParaRPr lang="en-US" dirty="0"/>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6</a:t>
            </a:fld>
            <a:endParaRPr lang="en-US" altLang="en-US"/>
          </a:p>
        </p:txBody>
      </p:sp>
    </p:spTree>
    <p:extLst>
      <p:ext uri="{BB962C8B-B14F-4D97-AF65-F5344CB8AC3E}">
        <p14:creationId xmlns:p14="http://schemas.microsoft.com/office/powerpoint/2010/main" val="1263696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simply go out and search for Rotary Official Logo, you’ll get countless iterations</a:t>
            </a:r>
            <a:r>
              <a:rPr lang="en-US" baseline="0" dirty="0"/>
              <a:t> of the ‘legacy’ wheel many of which were never approved to begin with.</a:t>
            </a:r>
            <a:endParaRPr lang="en-US" dirty="0"/>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7</a:t>
            </a:fld>
            <a:endParaRPr lang="en-US" altLang="en-US"/>
          </a:p>
        </p:txBody>
      </p:sp>
    </p:spTree>
    <p:extLst>
      <p:ext uri="{BB962C8B-B14F-4D97-AF65-F5344CB8AC3E}">
        <p14:creationId xmlns:p14="http://schemas.microsoft.com/office/powerpoint/2010/main" val="3474756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defRPr/>
            </a:pPr>
            <a:r>
              <a:rPr lang="en-US" baseline="0" dirty="0"/>
              <a:t>Our Rotary Wheel is highly recognizable – but the words Rotary and International were not. As part of the update, the wheel is now known as our “Mark of Excellence” and the blue inner rim is gone. Yes – this has caused lots of talk – “it doesn’t show well” – so the cure is simple, put it against a dark background!</a:t>
            </a:r>
          </a:p>
          <a:p>
            <a:pPr defTabSz="924641">
              <a:defRPr/>
            </a:pPr>
            <a:endParaRPr lang="en-US" baseline="0" dirty="0"/>
          </a:p>
          <a:p>
            <a:pPr defTabSz="924641">
              <a:defRPr/>
            </a:pPr>
            <a:r>
              <a:rPr lang="en-US" baseline="0" dirty="0"/>
              <a:t>In fact, Rotary prefers that if we have only one opportunity to show our ‘brand’ it is not going to be that standalone wheel.</a:t>
            </a:r>
          </a:p>
          <a:p>
            <a:pPr defTabSz="924641">
              <a:defRPr/>
            </a:pPr>
            <a:endParaRPr lang="en-US" baseline="0" dirty="0"/>
          </a:p>
          <a:p>
            <a:pPr defTabSz="924641">
              <a:defRPr/>
            </a:pPr>
            <a:r>
              <a:rPr lang="en-US" baseline="0" dirty="0"/>
              <a:t>For the past 3 years, our official signature (logo) consists of the word “Rotary” beside the traditional Rotary wheel…to make the word “Rotary” more prominent.</a:t>
            </a:r>
          </a:p>
          <a:p>
            <a:pPr defTabSz="924641">
              <a:defRPr/>
            </a:pPr>
            <a:endParaRPr lang="en-US" baseline="0" dirty="0"/>
          </a:p>
          <a:p>
            <a:pPr defTabSz="924641">
              <a:defRPr/>
            </a:pPr>
            <a:r>
              <a:rPr lang="en-US" baseline="0" dirty="0"/>
              <a:t>There will be a variety of color combinations used for best graphical representation, but it is important to note that the Rotary wheel—our mark of excellence—will remain prominently displayed in our publications and materials.</a:t>
            </a:r>
          </a:p>
          <a:p>
            <a:pPr defTabSz="924641">
              <a:defRPr/>
            </a:pPr>
            <a:endParaRPr lang="en-US" baseline="0" dirty="0"/>
          </a:p>
          <a:p>
            <a:pPr defTabSz="924641">
              <a:defRPr/>
            </a:pPr>
            <a:endParaRPr lang="en-US" baseline="0" dirty="0"/>
          </a:p>
          <a:p>
            <a:endParaRPr lang="en-US" b="0" i="0" baseline="0" dirty="0"/>
          </a:p>
        </p:txBody>
      </p:sp>
      <p:sp>
        <p:nvSpPr>
          <p:cNvPr id="4" name="Slide Number Placeholder 3"/>
          <p:cNvSpPr>
            <a:spLocks noGrp="1"/>
          </p:cNvSpPr>
          <p:nvPr>
            <p:ph type="sldNum" sz="quarter" idx="10"/>
          </p:nvPr>
        </p:nvSpPr>
        <p:spPr/>
        <p:txBody>
          <a:bodyPr/>
          <a:lstStyle/>
          <a:p>
            <a:fld id="{87FFDC6A-A29F-43A3-BE22-147F36D8936D}"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947597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a:t>
            </a:r>
            <a:r>
              <a:rPr lang="en-US" baseline="0" dirty="0"/>
              <a:t> rotary.org we’ve been given access to the “Brand Center” which includes an easy-to-use ‘make your own’ club logo that will incorporate club name, but preserves the Masterbrand Signature coloring and font scheme to maximize consistency.</a:t>
            </a:r>
            <a:endParaRPr lang="en-US" dirty="0"/>
          </a:p>
        </p:txBody>
      </p:sp>
      <p:sp>
        <p:nvSpPr>
          <p:cNvPr id="4" name="Slide Number Placeholder 3"/>
          <p:cNvSpPr>
            <a:spLocks noGrp="1"/>
          </p:cNvSpPr>
          <p:nvPr>
            <p:ph type="sldNum" sz="quarter" idx="10"/>
          </p:nvPr>
        </p:nvSpPr>
        <p:spPr/>
        <p:txBody>
          <a:bodyPr/>
          <a:lstStyle/>
          <a:p>
            <a:fld id="{DE2E7C42-FD7A-4FC9-8D86-87A57F854F58}" type="slidenum">
              <a:rPr lang="en-US" altLang="en-US" smtClean="0"/>
              <a:pPr/>
              <a:t>9</a:t>
            </a:fld>
            <a:endParaRPr lang="en-US" altLang="en-US"/>
          </a:p>
        </p:txBody>
      </p:sp>
    </p:spTree>
    <p:extLst>
      <p:ext uri="{BB962C8B-B14F-4D97-AF65-F5344CB8AC3E}">
        <p14:creationId xmlns:p14="http://schemas.microsoft.com/office/powerpoint/2010/main" val="387838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93870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6236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3944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8371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593002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471436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5950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71875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6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185899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0611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613711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762410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4190635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1629642"/>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048841"/>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4" name="Rectangle 3"/>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6027968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4" name="Rectangle 3"/>
          <p:cNvSpPr>
            <a:spLocks noChangeArrowheads="1"/>
          </p:cNvSpPr>
          <p:nvPr userDrawn="1"/>
        </p:nvSpPr>
        <p:spPr bwMode="auto">
          <a:xfrm>
            <a:off x="-152400" y="2667000"/>
            <a:ext cx="9525000" cy="1600200"/>
          </a:xfrm>
          <a:prstGeom prst="rect">
            <a:avLst/>
          </a:prstGeom>
          <a:solidFill>
            <a:srgbClr val="005DAA"/>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9194479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4581901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4" name="Rectangle 3"/>
          <p:cNvSpPr>
            <a:spLocks noChangeArrowheads="1"/>
          </p:cNvSpPr>
          <p:nvPr userDrawn="1"/>
        </p:nvSpPr>
        <p:spPr bwMode="auto">
          <a:xfrm>
            <a:off x="-152400" y="2667000"/>
            <a:ext cx="9525000" cy="1600200"/>
          </a:xfrm>
          <a:prstGeom prst="rect">
            <a:avLst/>
          </a:prstGeom>
          <a:solidFill>
            <a:srgbClr val="009999"/>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6311779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4" name="Rectangle 3"/>
          <p:cNvSpPr>
            <a:spLocks noChangeArrowheads="1"/>
          </p:cNvSpPr>
          <p:nvPr userDrawn="1"/>
        </p:nvSpPr>
        <p:spPr bwMode="auto">
          <a:xfrm>
            <a:off x="-152400" y="2667000"/>
            <a:ext cx="9525000" cy="1600200"/>
          </a:xfrm>
          <a:prstGeom prst="rect">
            <a:avLst/>
          </a:prstGeom>
          <a:solidFill>
            <a:srgbClr val="FF7600"/>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2516516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379276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963471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073678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010508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946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800" b="1" cap="small" baseline="0">
                <a:solidFill>
                  <a:schemeClr val="bg1"/>
                </a:solidFill>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1107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800" b="1" cap="small" baseline="0">
                <a:solidFill>
                  <a:schemeClr val="bg1"/>
                </a:solidFill>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37026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5974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image" Target="../media/image1.png"/><Relationship Id="rId2" Type="http://schemas.openxmlformats.org/officeDocument/2006/relationships/slideLayout" Target="../slideLayouts/slideLayout9.xml"/><Relationship Id="rId16"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pic>
        <p:nvPicPr>
          <p:cNvPr id="1027"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8788"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98" r:id="rId7"/>
  </p:sldLayoutIdLst>
  <p:txStyles>
    <p:titleStyle>
      <a:lvl1pPr algn="ctr" defTabSz="457200" rtl="0" eaLnBrk="1" fontAlgn="base" hangingPunct="1">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5105400" y="6477000"/>
            <a:ext cx="3581400" cy="138499"/>
          </a:xfrm>
          <a:prstGeom prst="rect">
            <a:avLst/>
          </a:prstGeom>
          <a:noFill/>
        </p:spPr>
        <p:txBody>
          <a:bodyPr wrap="square" lIns="0" tIns="0" rIns="0" bIns="0">
            <a:spAutoFit/>
          </a:bodyPr>
          <a:lstStyle>
            <a:lvl1pPr eaLnBrk="0" hangingPunct="0">
              <a:defRPr sz="2400">
                <a:solidFill>
                  <a:schemeClr val="tx1"/>
                </a:solidFill>
                <a:latin typeface="Arial" panose="020B0604020202020204" pitchFamily="34" charset="0"/>
                <a:ea typeface="ヒラギノ角ゴ Pro W3" pitchFamily="-84" charset="-128"/>
              </a:defRPr>
            </a:lvl1pPr>
            <a:lvl2pPr marL="742950" indent="-285750" eaLnBrk="0" hangingPunct="0">
              <a:defRPr sz="2400">
                <a:solidFill>
                  <a:schemeClr val="tx1"/>
                </a:solidFill>
                <a:latin typeface="Arial" panose="020B0604020202020204" pitchFamily="34" charset="0"/>
                <a:ea typeface="ヒラギノ角ゴ Pro W3" pitchFamily="-84" charset="-128"/>
              </a:defRPr>
            </a:lvl2pPr>
            <a:lvl3pPr marL="1143000" indent="-228600" eaLnBrk="0" hangingPunct="0">
              <a:defRPr sz="2400">
                <a:solidFill>
                  <a:schemeClr val="tx1"/>
                </a:solidFill>
                <a:latin typeface="Arial" panose="020B0604020202020204" pitchFamily="34" charset="0"/>
                <a:ea typeface="ヒラギノ角ゴ Pro W3" pitchFamily="-84" charset="-128"/>
              </a:defRPr>
            </a:lvl3pPr>
            <a:lvl4pPr marL="1600200" indent="-228600" eaLnBrk="0" hangingPunct="0">
              <a:defRPr sz="2400">
                <a:solidFill>
                  <a:schemeClr val="tx1"/>
                </a:solidFill>
                <a:latin typeface="Arial" panose="020B0604020202020204" pitchFamily="34" charset="0"/>
                <a:ea typeface="ヒラギノ角ゴ Pro W3" pitchFamily="-84" charset="-128"/>
              </a:defRPr>
            </a:lvl4pPr>
            <a:lvl5pPr marL="2057400" indent="-228600" eaLnBrk="0" hangingPunct="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marL="0" marR="0" indent="0" algn="r" defTabSz="914400" rtl="0" eaLnBrk="0" fontAlgn="base" latinLnBrk="0" hangingPunct="0">
              <a:lnSpc>
                <a:spcPct val="100000"/>
              </a:lnSpc>
              <a:spcBef>
                <a:spcPct val="0"/>
              </a:spcBef>
              <a:spcAft>
                <a:spcPct val="0"/>
              </a:spcAft>
              <a:buClrTx/>
              <a:buSzTx/>
              <a:buFontTx/>
              <a:buNone/>
              <a:tabLst/>
              <a:defRPr/>
            </a:pPr>
            <a:r>
              <a:rPr lang="en-US" altLang="en-US" sz="900" cap="small" dirty="0">
                <a:solidFill>
                  <a:schemeClr val="tx1">
                    <a:lumMod val="40000"/>
                    <a:lumOff val="60000"/>
                  </a:schemeClr>
                </a:solidFill>
                <a:latin typeface="Arial Narrow Bold" panose="020B0706020202030204" pitchFamily="34" charset="0"/>
              </a:rPr>
              <a:t>Rotary – Our new look and sound </a:t>
            </a:r>
            <a:r>
              <a:rPr lang="en-US" altLang="en-US" sz="900" dirty="0">
                <a:solidFill>
                  <a:srgbClr val="BCBDC0"/>
                </a:solidFill>
                <a:latin typeface="Arial Narrow" panose="020B0606020202030204" pitchFamily="34" charset="0"/>
              </a:rPr>
              <a:t>|  </a:t>
            </a:r>
            <a:fld id="{2AD39B88-09D8-45D9-880D-D38E67D15B22}" type="slidenum">
              <a:rPr lang="en-US" altLang="en-US" sz="900">
                <a:solidFill>
                  <a:srgbClr val="BCBDC0"/>
                </a:solidFill>
                <a:latin typeface="Arial Narrow" panose="020B0606020202030204" pitchFamily="34" charset="0"/>
              </a:rPr>
              <a:pPr algn="r"/>
              <a:t>‹#›</a:t>
            </a:fld>
            <a:r>
              <a:rPr lang="en-US" altLang="en-US" sz="900" dirty="0">
                <a:solidFill>
                  <a:srgbClr val="BCBDC0"/>
                </a:solidFill>
                <a:latin typeface="Arial Narrow" panose="020B0606020202030204" pitchFamily="34" charset="0"/>
              </a:rPr>
              <a:t>  </a:t>
            </a:r>
            <a:endParaRPr lang="en-US" altLang="en-US" sz="900" dirty="0">
              <a:solidFill>
                <a:srgbClr val="958D85"/>
              </a:solidFill>
              <a:latin typeface="Arial Narrow" panose="020B0606020202030204" pitchFamily="34" charset="0"/>
            </a:endParaRPr>
          </a:p>
        </p:txBody>
      </p:sp>
      <p:pic>
        <p:nvPicPr>
          <p:cNvPr id="2051" name="Picture 5"/>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90" r:id="rId14"/>
    <p:sldLayoutId id="2147483791" r:id="rId15"/>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6324600" y="6467476"/>
            <a:ext cx="2362200" cy="138499"/>
          </a:xfrm>
          <a:prstGeom prst="rect">
            <a:avLst/>
          </a:prstGeom>
          <a:noFill/>
        </p:spPr>
        <p:txBody>
          <a:bodyPr wrap="square" lIns="0" tIns="0" rIns="0" bIns="0">
            <a:spAutoFit/>
          </a:bodyPr>
          <a:lstStyle>
            <a:lvl1pPr eaLnBrk="0" hangingPunct="0">
              <a:defRPr sz="2400">
                <a:solidFill>
                  <a:schemeClr val="tx1"/>
                </a:solidFill>
                <a:latin typeface="Arial" panose="020B0604020202020204" pitchFamily="34" charset="0"/>
                <a:ea typeface="ヒラギノ角ゴ Pro W3" pitchFamily="-84" charset="-128"/>
              </a:defRPr>
            </a:lvl1pPr>
            <a:lvl2pPr marL="742950" indent="-285750" eaLnBrk="0" hangingPunct="0">
              <a:defRPr sz="2400">
                <a:solidFill>
                  <a:schemeClr val="tx1"/>
                </a:solidFill>
                <a:latin typeface="Arial" panose="020B0604020202020204" pitchFamily="34" charset="0"/>
                <a:ea typeface="ヒラギノ角ゴ Pro W3" pitchFamily="-84" charset="-128"/>
              </a:defRPr>
            </a:lvl2pPr>
            <a:lvl3pPr marL="1143000" indent="-228600" eaLnBrk="0" hangingPunct="0">
              <a:defRPr sz="2400">
                <a:solidFill>
                  <a:schemeClr val="tx1"/>
                </a:solidFill>
                <a:latin typeface="Arial" panose="020B0604020202020204" pitchFamily="34" charset="0"/>
                <a:ea typeface="ヒラギノ角ゴ Pro W3" pitchFamily="-84" charset="-128"/>
              </a:defRPr>
            </a:lvl3pPr>
            <a:lvl4pPr marL="1600200" indent="-228600" eaLnBrk="0" hangingPunct="0">
              <a:defRPr sz="2400">
                <a:solidFill>
                  <a:schemeClr val="tx1"/>
                </a:solidFill>
                <a:latin typeface="Arial" panose="020B0604020202020204" pitchFamily="34" charset="0"/>
                <a:ea typeface="ヒラギノ角ゴ Pro W3" pitchFamily="-84" charset="-128"/>
              </a:defRPr>
            </a:lvl4pPr>
            <a:lvl5pPr marL="2057400" indent="-228600" eaLnBrk="0" hangingPunct="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r"/>
            <a:r>
              <a:rPr lang="en-US" altLang="en-US" sz="900" cap="small" dirty="0">
                <a:solidFill>
                  <a:schemeClr val="tx1">
                    <a:lumMod val="40000"/>
                    <a:lumOff val="60000"/>
                  </a:schemeClr>
                </a:solidFill>
                <a:latin typeface="Arial Narrow Bold" panose="020B0706020202030204" pitchFamily="34" charset="0"/>
              </a:rPr>
              <a:t>Rotary – Our new look and sound</a:t>
            </a:r>
            <a:r>
              <a:rPr lang="en-US" altLang="en-US" sz="900" dirty="0">
                <a:solidFill>
                  <a:srgbClr val="BCBDC0"/>
                </a:solidFill>
                <a:latin typeface="Arial Narrow" panose="020B0606020202030204" pitchFamily="34" charset="0"/>
              </a:rPr>
              <a:t> |  </a:t>
            </a:r>
            <a:fld id="{56B598DB-754D-4628-8CA3-12098203487F}" type="slidenum">
              <a:rPr lang="en-US" altLang="en-US" sz="900">
                <a:solidFill>
                  <a:srgbClr val="BCBDC0"/>
                </a:solidFill>
                <a:latin typeface="Arial Narrow" panose="020B0606020202030204" pitchFamily="34" charset="0"/>
              </a:rPr>
              <a:pPr algn="r"/>
              <a:t>‹#›</a:t>
            </a:fld>
            <a:r>
              <a:rPr lang="en-US" altLang="en-US" sz="900" dirty="0">
                <a:solidFill>
                  <a:srgbClr val="BCBDC0"/>
                </a:solidFill>
                <a:latin typeface="Arial Narrow" panose="020B0606020202030204" pitchFamily="34" charset="0"/>
              </a:rPr>
              <a:t>  </a:t>
            </a:r>
            <a:endParaRPr lang="en-US" altLang="en-US" sz="900" dirty="0">
              <a:solidFill>
                <a:srgbClr val="958D85"/>
              </a:solidFill>
              <a:latin typeface="Arial Narrow" panose="020B0606020202030204" pitchFamily="34" charset="0"/>
            </a:endParaRPr>
          </a:p>
        </p:txBody>
      </p:sp>
      <p:pic>
        <p:nvPicPr>
          <p:cNvPr id="8195" name="Picture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8.jpg"/><Relationship Id="rId7" Type="http://schemas.openxmlformats.org/officeDocument/2006/relationships/image" Target="../media/image22.jpeg"/><Relationship Id="rId12"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1.jpg"/><Relationship Id="rId11" Type="http://schemas.openxmlformats.org/officeDocument/2006/relationships/image" Target="../media/image35.jpg"/><Relationship Id="rId5" Type="http://schemas.openxmlformats.org/officeDocument/2006/relationships/image" Target="../media/image20.gif"/><Relationship Id="rId10" Type="http://schemas.openxmlformats.org/officeDocument/2006/relationships/image" Target="../media/image34.jpg"/><Relationship Id="rId4" Type="http://schemas.openxmlformats.org/officeDocument/2006/relationships/image" Target="../media/image19.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39.jpe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42.jpg"/><Relationship Id="rId4" Type="http://schemas.openxmlformats.org/officeDocument/2006/relationships/image" Target="../media/image41.jpg"/></Relationships>
</file>

<file path=ppt/slides/_rels/slide1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6.jp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3" Type="http://schemas.openxmlformats.org/officeDocument/2006/relationships/image" Target="../media/image7.jp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jp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1.jpg"/><Relationship Id="rId5" Type="http://schemas.openxmlformats.org/officeDocument/2006/relationships/image" Target="../media/image20.gif"/><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26.png"/><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1.jp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jp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E5D8"/>
        </a:solidFill>
        <a:effectLst/>
      </p:bgPr>
    </p:bg>
    <p:spTree>
      <p:nvGrpSpPr>
        <p:cNvPr id="1" name=""/>
        <p:cNvGrpSpPr/>
        <p:nvPr/>
      </p:nvGrpSpPr>
      <p:grpSpPr>
        <a:xfrm>
          <a:off x="0" y="0"/>
          <a:ext cx="0" cy="0"/>
          <a:chOff x="0" y="0"/>
          <a:chExt cx="0" cy="0"/>
        </a:xfrm>
      </p:grpSpPr>
      <p:sp>
        <p:nvSpPr>
          <p:cNvPr id="3" name="Rectangle 2"/>
          <p:cNvSpPr>
            <a:spLocks noChangeArrowheads="1"/>
          </p:cNvSpPr>
          <p:nvPr/>
        </p:nvSpPr>
        <p:spPr bwMode="auto">
          <a:xfrm>
            <a:off x="-381000" y="3429000"/>
            <a:ext cx="9753600" cy="990600"/>
          </a:xfrm>
          <a:prstGeom prst="rect">
            <a:avLst/>
          </a:prstGeom>
          <a:solidFill>
            <a:schemeClr val="accent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a:solidFill>
                <a:schemeClr val="lt1"/>
              </a:solidFill>
              <a:latin typeface="+mn-lt"/>
              <a:ea typeface="+mn-ea"/>
            </a:endParaRPr>
          </a:p>
        </p:txBody>
      </p:sp>
      <p:sp>
        <p:nvSpPr>
          <p:cNvPr id="17411" name="Rectangle 10"/>
          <p:cNvSpPr txBox="1">
            <a:spLocks noChangeArrowheads="1"/>
          </p:cNvSpPr>
          <p:nvPr/>
        </p:nvSpPr>
        <p:spPr bwMode="auto">
          <a:xfrm>
            <a:off x="457200" y="3581400"/>
            <a:ext cx="8153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eaLnBrk="0" hangingPunct="0">
              <a:defRPr sz="2400">
                <a:solidFill>
                  <a:schemeClr val="tx1"/>
                </a:solidFill>
                <a:latin typeface="Arial" panose="020B0604020202020204" pitchFamily="34" charset="0"/>
                <a:ea typeface="ヒラギノ角ゴ Pro W3" pitchFamily="-84" charset="-128"/>
              </a:defRPr>
            </a:lvl1pPr>
            <a:lvl2pPr marL="742950" indent="-285750" defTabSz="457200" eaLnBrk="0" hangingPunct="0">
              <a:defRPr sz="2400">
                <a:solidFill>
                  <a:schemeClr val="tx1"/>
                </a:solidFill>
                <a:latin typeface="Arial" panose="020B0604020202020204" pitchFamily="34" charset="0"/>
                <a:ea typeface="ヒラギノ角ゴ Pro W3" pitchFamily="-84" charset="-128"/>
              </a:defRPr>
            </a:lvl2pPr>
            <a:lvl3pPr marL="1143000" indent="-228600" defTabSz="457200" eaLnBrk="0" hangingPunct="0">
              <a:defRPr sz="2400">
                <a:solidFill>
                  <a:schemeClr val="tx1"/>
                </a:solidFill>
                <a:latin typeface="Arial" panose="020B0604020202020204" pitchFamily="34" charset="0"/>
                <a:ea typeface="ヒラギノ角ゴ Pro W3" pitchFamily="-84" charset="-128"/>
              </a:defRPr>
            </a:lvl3pPr>
            <a:lvl4pPr marL="1600200" indent="-228600" defTabSz="457200" eaLnBrk="0" hangingPunct="0">
              <a:defRPr sz="2400">
                <a:solidFill>
                  <a:schemeClr val="tx1"/>
                </a:solidFill>
                <a:latin typeface="Arial" panose="020B0604020202020204" pitchFamily="34" charset="0"/>
                <a:ea typeface="ヒラギノ角ゴ Pro W3" pitchFamily="-84" charset="-128"/>
              </a:defRPr>
            </a:lvl4pPr>
            <a:lvl5pPr marL="2057400" indent="-228600" defTabSz="457200" eaLnBrk="0" hangingPunct="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eaLnBrk="1" hangingPunct="1">
              <a:spcAft>
                <a:spcPts val="2400"/>
              </a:spcAft>
            </a:pPr>
            <a:r>
              <a:rPr lang="en-US" altLang="en-US" sz="4400" cap="small" dirty="0">
                <a:solidFill>
                  <a:schemeClr val="bg1"/>
                </a:solidFill>
                <a:latin typeface="Arial Narrow Bold" panose="020B0706020202030204" pitchFamily="34" charset="0"/>
              </a:rPr>
              <a:t>Rotary – Our ‘new’ look and sound</a:t>
            </a:r>
          </a:p>
          <a:p>
            <a:pPr eaLnBrk="1" hangingPunct="1"/>
            <a:r>
              <a:rPr lang="en-US" altLang="en-US" sz="2000" dirty="0">
                <a:solidFill>
                  <a:srgbClr val="01B4E7"/>
                </a:solidFill>
                <a:latin typeface="Georgia" panose="02040502050405020303" pitchFamily="18" charset="0"/>
              </a:rPr>
              <a:t>Rotary International Branding</a:t>
            </a:r>
          </a:p>
          <a:p>
            <a:pPr eaLnBrk="1" hangingPunct="1"/>
            <a:r>
              <a:rPr lang="en-US" altLang="en-US" sz="2000" dirty="0">
                <a:solidFill>
                  <a:srgbClr val="01B4E7"/>
                </a:solidFill>
                <a:latin typeface="Georgia" panose="02040502050405020303" pitchFamily="18" charset="0"/>
              </a:rPr>
              <a:t>Nancy Thornton</a:t>
            </a: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Synergy Across All Rotary Programs</a:t>
            </a:r>
          </a:p>
        </p:txBody>
      </p:sp>
      <p:pic>
        <p:nvPicPr>
          <p:cNvPr id="4" name="Picture 3"/>
          <p:cNvPicPr>
            <a:picLocks noChangeAspect="1"/>
          </p:cNvPicPr>
          <p:nvPr/>
        </p:nvPicPr>
        <p:blipFill>
          <a:blip r:embed="rId3"/>
          <a:stretch>
            <a:fillRect/>
          </a:stretch>
        </p:blipFill>
        <p:spPr>
          <a:xfrm>
            <a:off x="416169" y="1371600"/>
            <a:ext cx="1905000" cy="1905000"/>
          </a:xfrm>
          <a:prstGeom prst="rect">
            <a:avLst/>
          </a:prstGeom>
        </p:spPr>
      </p:pic>
      <p:pic>
        <p:nvPicPr>
          <p:cNvPr id="5" name="Picture 4"/>
          <p:cNvPicPr>
            <a:picLocks noChangeAspect="1"/>
          </p:cNvPicPr>
          <p:nvPr/>
        </p:nvPicPr>
        <p:blipFill>
          <a:blip r:embed="rId4"/>
          <a:stretch>
            <a:fillRect/>
          </a:stretch>
        </p:blipFill>
        <p:spPr>
          <a:xfrm>
            <a:off x="3603994" y="1371600"/>
            <a:ext cx="1946681" cy="1910862"/>
          </a:xfrm>
          <a:prstGeom prst="rect">
            <a:avLst/>
          </a:prstGeom>
        </p:spPr>
      </p:pic>
      <p:pic>
        <p:nvPicPr>
          <p:cNvPr id="6" name="Picture 5"/>
          <p:cNvPicPr>
            <a:picLocks noChangeAspect="1"/>
          </p:cNvPicPr>
          <p:nvPr/>
        </p:nvPicPr>
        <p:blipFill>
          <a:blip r:embed="rId5"/>
          <a:stretch>
            <a:fillRect/>
          </a:stretch>
        </p:blipFill>
        <p:spPr>
          <a:xfrm>
            <a:off x="6798796" y="1371600"/>
            <a:ext cx="1692741" cy="1828800"/>
          </a:xfrm>
          <a:prstGeom prst="rect">
            <a:avLst/>
          </a:prstGeom>
        </p:spPr>
      </p:pic>
      <p:pic>
        <p:nvPicPr>
          <p:cNvPr id="7" name="Picture 6"/>
          <p:cNvPicPr>
            <a:picLocks noChangeAspect="1"/>
          </p:cNvPicPr>
          <p:nvPr/>
        </p:nvPicPr>
        <p:blipFill>
          <a:blip r:embed="rId6"/>
          <a:stretch>
            <a:fillRect/>
          </a:stretch>
        </p:blipFill>
        <p:spPr>
          <a:xfrm>
            <a:off x="1600200" y="3886200"/>
            <a:ext cx="2743200" cy="1255776"/>
          </a:xfrm>
          <a:prstGeom prst="rect">
            <a:avLst/>
          </a:prstGeom>
        </p:spPr>
      </p:pic>
      <p:pic>
        <p:nvPicPr>
          <p:cNvPr id="2050" name="Picture 2" descr="Image result for rotary foundation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5008" y="3581400"/>
            <a:ext cx="2807475" cy="178927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8"/>
          <a:srcRect l="35850"/>
          <a:stretch/>
        </p:blipFill>
        <p:spPr>
          <a:xfrm>
            <a:off x="161783" y="1482198"/>
            <a:ext cx="2724851" cy="1682262"/>
          </a:xfrm>
          <a:prstGeom prst="rect">
            <a:avLst/>
          </a:prstGeom>
          <a:solidFill>
            <a:schemeClr val="bg1"/>
          </a:solidFill>
        </p:spPr>
      </p:pic>
      <p:pic>
        <p:nvPicPr>
          <p:cNvPr id="8" name="Picture 7"/>
          <p:cNvPicPr>
            <a:picLocks noChangeAspect="1"/>
          </p:cNvPicPr>
          <p:nvPr/>
        </p:nvPicPr>
        <p:blipFill rotWithShape="1">
          <a:blip r:embed="rId9"/>
          <a:srcRect l="47447" r="2122"/>
          <a:stretch/>
        </p:blipFill>
        <p:spPr>
          <a:xfrm>
            <a:off x="3276600" y="1752600"/>
            <a:ext cx="2705568" cy="1141458"/>
          </a:xfrm>
          <a:prstGeom prst="rect">
            <a:avLst/>
          </a:prstGeom>
        </p:spPr>
      </p:pic>
      <p:pic>
        <p:nvPicPr>
          <p:cNvPr id="9" name="Picture 8"/>
          <p:cNvPicPr>
            <a:picLocks noChangeAspect="1"/>
          </p:cNvPicPr>
          <p:nvPr/>
        </p:nvPicPr>
        <p:blipFill>
          <a:blip r:embed="rId10"/>
          <a:stretch>
            <a:fillRect/>
          </a:stretch>
        </p:blipFill>
        <p:spPr>
          <a:xfrm>
            <a:off x="6233085" y="1978984"/>
            <a:ext cx="2824162" cy="688690"/>
          </a:xfrm>
          <a:prstGeom prst="rect">
            <a:avLst/>
          </a:prstGeom>
        </p:spPr>
      </p:pic>
      <p:pic>
        <p:nvPicPr>
          <p:cNvPr id="10" name="Picture 9"/>
          <p:cNvPicPr>
            <a:picLocks noChangeAspect="1"/>
          </p:cNvPicPr>
          <p:nvPr/>
        </p:nvPicPr>
        <p:blipFill>
          <a:blip r:embed="rId11"/>
          <a:stretch>
            <a:fillRect/>
          </a:stretch>
        </p:blipFill>
        <p:spPr>
          <a:xfrm>
            <a:off x="737303" y="3963942"/>
            <a:ext cx="4298661" cy="1108602"/>
          </a:xfrm>
          <a:prstGeom prst="rect">
            <a:avLst/>
          </a:prstGeom>
        </p:spPr>
      </p:pic>
      <p:pic>
        <p:nvPicPr>
          <p:cNvPr id="11" name="Picture 10"/>
          <p:cNvPicPr>
            <a:picLocks noChangeAspect="1"/>
          </p:cNvPicPr>
          <p:nvPr/>
        </p:nvPicPr>
        <p:blipFill>
          <a:blip r:embed="rId12"/>
          <a:stretch>
            <a:fillRect/>
          </a:stretch>
        </p:blipFill>
        <p:spPr>
          <a:xfrm>
            <a:off x="5334000" y="3866388"/>
            <a:ext cx="3384562" cy="1275588"/>
          </a:xfrm>
          <a:prstGeom prst="rect">
            <a:avLst/>
          </a:prstGeom>
          <a:solidFill>
            <a:schemeClr val="bg1"/>
          </a:solidFill>
        </p:spPr>
      </p:pic>
    </p:spTree>
    <p:extLst>
      <p:ext uri="{BB962C8B-B14F-4D97-AF65-F5344CB8AC3E}">
        <p14:creationId xmlns:p14="http://schemas.microsoft.com/office/powerpoint/2010/main" val="71808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2050"/>
                                        </p:tgtEl>
                                      </p:cBhvr>
                                    </p:animEffect>
                                    <p:set>
                                      <p:cBhvr>
                                        <p:cTn id="39" dur="1" fill="hold">
                                          <p:stCondLst>
                                            <p:cond delay="499"/>
                                          </p:stCondLst>
                                        </p:cTn>
                                        <p:tgtEl>
                                          <p:spTgt spid="2050"/>
                                        </p:tgtEl>
                                        <p:attrNameLst>
                                          <p:attrName>style.visibility</p:attrName>
                                        </p:attrNameLst>
                                      </p:cBhvr>
                                      <p:to>
                                        <p:strVal val="hidden"/>
                                      </p:to>
                                    </p:set>
                                  </p:childTnLst>
                                </p:cTn>
                              </p:par>
                              <p:par>
                                <p:cTn id="40" presetID="10" presetClass="entr" presetSubtype="0" fill="hold"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Appear More Current</a:t>
            </a:r>
          </a:p>
        </p:txBody>
      </p:sp>
      <p:pic>
        <p:nvPicPr>
          <p:cNvPr id="4" name="Content Placeholder 3"/>
          <p:cNvPicPr>
            <a:picLocks noGrp="1" noChangeAspect="1"/>
          </p:cNvPicPr>
          <p:nvPr>
            <p:ph idx="1"/>
          </p:nvPr>
        </p:nvPicPr>
        <p:blipFill>
          <a:blip r:embed="rId3"/>
          <a:stretch>
            <a:fillRect/>
          </a:stretch>
        </p:blipFill>
        <p:spPr>
          <a:xfrm>
            <a:off x="381000" y="1371601"/>
            <a:ext cx="3939567" cy="2209799"/>
          </a:xfrm>
        </p:spPr>
      </p:pic>
      <p:pic>
        <p:nvPicPr>
          <p:cNvPr id="5" name="Picture 4"/>
          <p:cNvPicPr>
            <a:picLocks noChangeAspect="1"/>
          </p:cNvPicPr>
          <p:nvPr/>
        </p:nvPicPr>
        <p:blipFill>
          <a:blip r:embed="rId4"/>
          <a:stretch>
            <a:fillRect/>
          </a:stretch>
        </p:blipFill>
        <p:spPr>
          <a:xfrm>
            <a:off x="4495799" y="1371601"/>
            <a:ext cx="4031087" cy="4770119"/>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81000" y="3810000"/>
            <a:ext cx="3886200" cy="2331720"/>
          </a:xfrm>
          <a:prstGeom prst="rect">
            <a:avLst/>
          </a:prstGeom>
        </p:spPr>
      </p:pic>
    </p:spTree>
    <p:extLst>
      <p:ext uri="{BB962C8B-B14F-4D97-AF65-F5344CB8AC3E}">
        <p14:creationId xmlns:p14="http://schemas.microsoft.com/office/powerpoint/2010/main" val="3217493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D6290 Club Adoption Rate - Websites</a:t>
            </a:r>
          </a:p>
        </p:txBody>
      </p:sp>
      <p:graphicFrame>
        <p:nvGraphicFramePr>
          <p:cNvPr id="5" name="Chart 4">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1035398480"/>
              </p:ext>
            </p:extLst>
          </p:nvPr>
        </p:nvGraphicFramePr>
        <p:xfrm>
          <a:off x="1257300" y="1371600"/>
          <a:ext cx="7010400" cy="4495800"/>
        </p:xfrm>
        <a:graphic>
          <a:graphicData uri="http://schemas.openxmlformats.org/drawingml/2006/chart">
            <c:chart xmlns:c="http://schemas.openxmlformats.org/drawingml/2006/chart" xmlns:r="http://schemas.openxmlformats.org/officeDocument/2006/relationships" r:id="rId3"/>
          </a:graphicData>
        </a:graphic>
      </p:graphicFrame>
      <p:grpSp>
        <p:nvGrpSpPr>
          <p:cNvPr id="12" name="Group 11"/>
          <p:cNvGrpSpPr/>
          <p:nvPr/>
        </p:nvGrpSpPr>
        <p:grpSpPr>
          <a:xfrm>
            <a:off x="381000" y="1143000"/>
            <a:ext cx="8229600" cy="4267200"/>
            <a:chOff x="381000" y="1143000"/>
            <a:chExt cx="8229600" cy="4267200"/>
          </a:xfrm>
        </p:grpSpPr>
        <p:grpSp>
          <p:nvGrpSpPr>
            <p:cNvPr id="9" name="Group 8"/>
            <p:cNvGrpSpPr/>
            <p:nvPr/>
          </p:nvGrpSpPr>
          <p:grpSpPr>
            <a:xfrm>
              <a:off x="4762500" y="1143000"/>
              <a:ext cx="1257300" cy="4267200"/>
              <a:chOff x="4762500" y="1143000"/>
              <a:chExt cx="1257300" cy="4267200"/>
            </a:xfrm>
          </p:grpSpPr>
          <p:cxnSp>
            <p:nvCxnSpPr>
              <p:cNvPr id="6" name="Straight Connector 5"/>
              <p:cNvCxnSpPr/>
              <p:nvPr/>
            </p:nvCxnSpPr>
            <p:spPr>
              <a:xfrm>
                <a:off x="4762500" y="1143000"/>
                <a:ext cx="0" cy="2476500"/>
              </a:xfrm>
              <a:prstGeom prst="line">
                <a:avLst/>
              </a:prstGeom>
            </p:spPr>
            <p:style>
              <a:lnRef idx="3">
                <a:schemeClr val="accent5"/>
              </a:lnRef>
              <a:fillRef idx="0">
                <a:schemeClr val="accent5"/>
              </a:fillRef>
              <a:effectRef idx="2">
                <a:schemeClr val="accent5"/>
              </a:effectRef>
              <a:fontRef idx="minor">
                <a:schemeClr val="tx1"/>
              </a:fontRef>
            </p:style>
          </p:cxnSp>
          <p:cxnSp>
            <p:nvCxnSpPr>
              <p:cNvPr id="7" name="Straight Connector 6"/>
              <p:cNvCxnSpPr/>
              <p:nvPr/>
            </p:nvCxnSpPr>
            <p:spPr>
              <a:xfrm flipH="1" flipV="1">
                <a:off x="4762500" y="3619500"/>
                <a:ext cx="1257300" cy="1790700"/>
              </a:xfrm>
              <a:prstGeom prst="line">
                <a:avLst/>
              </a:prstGeom>
            </p:spPr>
            <p:style>
              <a:lnRef idx="3">
                <a:schemeClr val="accent5"/>
              </a:lnRef>
              <a:fillRef idx="0">
                <a:schemeClr val="accent5"/>
              </a:fillRef>
              <a:effectRef idx="2">
                <a:schemeClr val="accent5"/>
              </a:effectRef>
              <a:fontRef idx="minor">
                <a:schemeClr val="tx1"/>
              </a:fontRef>
            </p:style>
          </p:cxnSp>
        </p:grpSp>
        <p:sp>
          <p:nvSpPr>
            <p:cNvPr id="10" name="TextBox 9"/>
            <p:cNvSpPr txBox="1"/>
            <p:nvPr/>
          </p:nvSpPr>
          <p:spPr>
            <a:xfrm>
              <a:off x="7162800" y="1752600"/>
              <a:ext cx="1447800" cy="830997"/>
            </a:xfrm>
            <a:prstGeom prst="rect">
              <a:avLst/>
            </a:prstGeom>
            <a:noFill/>
          </p:spPr>
          <p:txBody>
            <a:bodyPr wrap="square" rtlCol="0">
              <a:spAutoFit/>
            </a:bodyPr>
            <a:lstStyle/>
            <a:p>
              <a:pPr algn="ctr"/>
              <a:r>
                <a:rPr lang="en-US" b="1" dirty="0">
                  <a:solidFill>
                    <a:srgbClr val="D91B5C"/>
                  </a:solidFill>
                </a:rPr>
                <a:t>40% Current</a:t>
              </a:r>
            </a:p>
          </p:txBody>
        </p:sp>
        <p:sp>
          <p:nvSpPr>
            <p:cNvPr id="11" name="TextBox 10"/>
            <p:cNvSpPr txBox="1"/>
            <p:nvPr/>
          </p:nvSpPr>
          <p:spPr>
            <a:xfrm>
              <a:off x="381000" y="3962400"/>
              <a:ext cx="2133600" cy="830997"/>
            </a:xfrm>
            <a:prstGeom prst="rect">
              <a:avLst/>
            </a:prstGeom>
            <a:noFill/>
          </p:spPr>
          <p:txBody>
            <a:bodyPr wrap="square" rtlCol="0">
              <a:spAutoFit/>
            </a:bodyPr>
            <a:lstStyle/>
            <a:p>
              <a:pPr algn="ctr"/>
              <a:r>
                <a:rPr lang="en-US" b="1" dirty="0">
                  <a:solidFill>
                    <a:srgbClr val="D91B5C"/>
                  </a:solidFill>
                </a:rPr>
                <a:t>60% Dated / Nonexistent</a:t>
              </a:r>
            </a:p>
          </p:txBody>
        </p:sp>
      </p:grpSp>
    </p:spTree>
    <p:extLst>
      <p:ext uri="{BB962C8B-B14F-4D97-AF65-F5344CB8AC3E}">
        <p14:creationId xmlns:p14="http://schemas.microsoft.com/office/powerpoint/2010/main" val="93064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3600" dirty="0">
                <a:latin typeface="Arial Narrow" panose="020B0606020202030204" pitchFamily="34" charset="0"/>
              </a:rPr>
              <a:t>Our Voice</a:t>
            </a:r>
          </a:p>
        </p:txBody>
      </p:sp>
    </p:spTree>
    <p:extLst>
      <p:ext uri="{BB962C8B-B14F-4D97-AF65-F5344CB8AC3E}">
        <p14:creationId xmlns:p14="http://schemas.microsoft.com/office/powerpoint/2010/main" val="1451114637"/>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Rotary?</a:t>
            </a:r>
          </a:p>
        </p:txBody>
      </p:sp>
      <p:pic>
        <p:nvPicPr>
          <p:cNvPr id="4" name="Content Placeholder 3"/>
          <p:cNvPicPr>
            <a:picLocks noGrp="1" noChangeAspect="1"/>
          </p:cNvPicPr>
          <p:nvPr>
            <p:ph idx="1"/>
          </p:nvPr>
        </p:nvPicPr>
        <p:blipFill>
          <a:blip r:embed="rId3"/>
          <a:stretch>
            <a:fillRect/>
          </a:stretch>
        </p:blipFill>
        <p:spPr>
          <a:xfrm>
            <a:off x="3223910" y="1219200"/>
            <a:ext cx="3077180" cy="5257215"/>
          </a:xfrm>
        </p:spPr>
      </p:pic>
      <p:pic>
        <p:nvPicPr>
          <p:cNvPr id="5" name="Picture 4"/>
          <p:cNvPicPr>
            <a:picLocks noChangeAspect="1"/>
          </p:cNvPicPr>
          <p:nvPr/>
        </p:nvPicPr>
        <p:blipFill>
          <a:blip r:embed="rId4"/>
          <a:stretch>
            <a:fillRect/>
          </a:stretch>
        </p:blipFill>
        <p:spPr>
          <a:xfrm>
            <a:off x="2481378" y="1232994"/>
            <a:ext cx="4562244" cy="5232132"/>
          </a:xfrm>
          <a:prstGeom prst="rect">
            <a:avLst/>
          </a:prstGeom>
        </p:spPr>
      </p:pic>
      <p:pic>
        <p:nvPicPr>
          <p:cNvPr id="6" name="Picture 5"/>
          <p:cNvPicPr>
            <a:picLocks noChangeAspect="1"/>
          </p:cNvPicPr>
          <p:nvPr/>
        </p:nvPicPr>
        <p:blipFill>
          <a:blip r:embed="rId5"/>
          <a:stretch>
            <a:fillRect/>
          </a:stretch>
        </p:blipFill>
        <p:spPr>
          <a:xfrm>
            <a:off x="1447800" y="1828800"/>
            <a:ext cx="6705600" cy="3783140"/>
          </a:xfrm>
          <a:prstGeom prst="rect">
            <a:avLst/>
          </a:prstGeom>
        </p:spPr>
      </p:pic>
    </p:spTree>
    <p:extLst>
      <p:ext uri="{BB962C8B-B14F-4D97-AF65-F5344CB8AC3E}">
        <p14:creationId xmlns:p14="http://schemas.microsoft.com/office/powerpoint/2010/main" val="81841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Updated Voice</a:t>
            </a:r>
          </a:p>
        </p:txBody>
      </p:sp>
      <p:pic>
        <p:nvPicPr>
          <p:cNvPr id="4" name="Picture 3"/>
          <p:cNvPicPr>
            <a:picLocks noChangeAspect="1"/>
          </p:cNvPicPr>
          <p:nvPr/>
        </p:nvPicPr>
        <p:blipFill>
          <a:blip r:embed="rId3"/>
          <a:stretch>
            <a:fillRect/>
          </a:stretch>
        </p:blipFill>
        <p:spPr>
          <a:xfrm>
            <a:off x="213867" y="1524000"/>
            <a:ext cx="8905754" cy="3581400"/>
          </a:xfrm>
          <a:prstGeom prst="rect">
            <a:avLst/>
          </a:prstGeom>
        </p:spPr>
      </p:pic>
    </p:spTree>
    <p:extLst>
      <p:ext uri="{BB962C8B-B14F-4D97-AF65-F5344CB8AC3E}">
        <p14:creationId xmlns:p14="http://schemas.microsoft.com/office/powerpoint/2010/main" val="717087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We Are</a:t>
            </a:r>
          </a:p>
        </p:txBody>
      </p:sp>
      <p:pic>
        <p:nvPicPr>
          <p:cNvPr id="4" name="Picture 3"/>
          <p:cNvPicPr>
            <a:picLocks noChangeAspect="1"/>
          </p:cNvPicPr>
          <p:nvPr/>
        </p:nvPicPr>
        <p:blipFill>
          <a:blip r:embed="rId3"/>
          <a:stretch>
            <a:fillRect/>
          </a:stretch>
        </p:blipFill>
        <p:spPr>
          <a:xfrm>
            <a:off x="509135" y="1524000"/>
            <a:ext cx="8288246" cy="3886200"/>
          </a:xfrm>
          <a:prstGeom prst="rect">
            <a:avLst/>
          </a:prstGeom>
        </p:spPr>
      </p:pic>
    </p:spTree>
    <p:extLst>
      <p:ext uri="{BB962C8B-B14F-4D97-AF65-F5344CB8AC3E}">
        <p14:creationId xmlns:p14="http://schemas.microsoft.com/office/powerpoint/2010/main" val="2710024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91251" y="1830525"/>
            <a:ext cx="7245752" cy="3170099"/>
          </a:xfrm>
          <a:prstGeom prst="rect">
            <a:avLst/>
          </a:prstGeom>
        </p:spPr>
        <p:txBody>
          <a:bodyPr wrap="square">
            <a:spAutoFit/>
          </a:bodyPr>
          <a:lstStyle/>
          <a:p>
            <a:pPr marL="857250" indent="-857250">
              <a:spcBef>
                <a:spcPts val="1200"/>
              </a:spcBef>
              <a:buFont typeface="Arial" pitchFamily="34" charset="0"/>
              <a:buChar char="•"/>
            </a:pPr>
            <a:r>
              <a:rPr lang="en-US" sz="6000" b="1" dirty="0">
                <a:solidFill>
                  <a:srgbClr val="005DAA"/>
                </a:solidFill>
                <a:effectLst>
                  <a:outerShdw blurRad="38100" dist="38100" dir="2700000" algn="tl">
                    <a:srgbClr val="000000">
                      <a:alpha val="43137"/>
                    </a:srgbClr>
                  </a:outerShdw>
                </a:effectLst>
                <a:latin typeface="Arial Narrow" pitchFamily="34" charset="0"/>
              </a:rPr>
              <a:t>JOIN LEADERS</a:t>
            </a:r>
            <a:endParaRPr lang="en-US" sz="6000" dirty="0">
              <a:solidFill>
                <a:srgbClr val="005DAA"/>
              </a:solidFill>
              <a:effectLst>
                <a:outerShdw blurRad="38100" dist="38100" dir="2700000" algn="tl">
                  <a:srgbClr val="000000">
                    <a:alpha val="43137"/>
                  </a:srgbClr>
                </a:outerShdw>
              </a:effectLst>
              <a:latin typeface="Arial Narrow" pitchFamily="34" charset="0"/>
            </a:endParaRPr>
          </a:p>
          <a:p>
            <a:pPr marL="857250" indent="-857250">
              <a:spcBef>
                <a:spcPts val="1200"/>
              </a:spcBef>
              <a:buFont typeface="Arial" pitchFamily="34" charset="0"/>
              <a:buChar char="•"/>
            </a:pPr>
            <a:r>
              <a:rPr lang="en-US" sz="6000" b="1" dirty="0">
                <a:solidFill>
                  <a:srgbClr val="005DAA"/>
                </a:solidFill>
                <a:effectLst>
                  <a:outerShdw blurRad="38100" dist="38100" dir="2700000" algn="tl">
                    <a:srgbClr val="000000">
                      <a:alpha val="43137"/>
                    </a:srgbClr>
                  </a:outerShdw>
                </a:effectLst>
                <a:latin typeface="Arial Narrow" pitchFamily="34" charset="0"/>
              </a:rPr>
              <a:t>EXCHANGE IDEAS</a:t>
            </a:r>
          </a:p>
          <a:p>
            <a:pPr marL="857250" indent="-857250">
              <a:spcBef>
                <a:spcPts val="1200"/>
              </a:spcBef>
              <a:buFont typeface="Arial" pitchFamily="34" charset="0"/>
              <a:buChar char="•"/>
            </a:pPr>
            <a:r>
              <a:rPr lang="en-US" sz="6000" b="1" dirty="0">
                <a:solidFill>
                  <a:srgbClr val="005DAA"/>
                </a:solidFill>
                <a:effectLst>
                  <a:outerShdw blurRad="38100" dist="38100" dir="2700000" algn="tl">
                    <a:srgbClr val="000000">
                      <a:alpha val="43137"/>
                    </a:srgbClr>
                  </a:outerShdw>
                </a:effectLst>
                <a:latin typeface="Arial Narrow" pitchFamily="34" charset="0"/>
              </a:rPr>
              <a:t>TAKE ACTION</a:t>
            </a:r>
          </a:p>
        </p:txBody>
      </p:sp>
      <p:sp>
        <p:nvSpPr>
          <p:cNvPr id="7" name="Title 6"/>
          <p:cNvSpPr>
            <a:spLocks noGrp="1"/>
          </p:cNvSpPr>
          <p:nvPr>
            <p:ph type="title"/>
          </p:nvPr>
        </p:nvSpPr>
        <p:spPr/>
        <p:txBody>
          <a:bodyPr/>
          <a:lstStyle/>
          <a:p>
            <a:r>
              <a:rPr lang="en-US" dirty="0"/>
              <a:t>Our Essence and Organizing Principles</a:t>
            </a:r>
          </a:p>
        </p:txBody>
      </p:sp>
    </p:spTree>
    <p:extLst>
      <p:ext uri="{BB962C8B-B14F-4D97-AF65-F5344CB8AC3E}">
        <p14:creationId xmlns:p14="http://schemas.microsoft.com/office/powerpoint/2010/main" val="1548206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346124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rmAutofit/>
          </a:bodyPr>
          <a:lstStyle/>
          <a:p>
            <a:r>
              <a:rPr lang="en-US" altLang="en-US" sz="2400" dirty="0">
                <a:solidFill>
                  <a:srgbClr val="01B4E7"/>
                </a:solidFill>
                <a:latin typeface="Georgia" panose="02040502050405020303" pitchFamily="18" charset="0"/>
              </a:rPr>
              <a:t>Rotary International Branding</a:t>
            </a:r>
          </a:p>
          <a:p>
            <a:r>
              <a:rPr lang="en-US" altLang="en-US" sz="2400" dirty="0">
                <a:solidFill>
                  <a:srgbClr val="01B4E7"/>
                </a:solidFill>
                <a:latin typeface="Georgia" panose="02040502050405020303" pitchFamily="18" charset="0"/>
              </a:rPr>
              <a:t>Nancy Thornton </a:t>
            </a:r>
          </a:p>
        </p:txBody>
      </p:sp>
    </p:spTree>
    <p:extLst>
      <p:ext uri="{BB962C8B-B14F-4D97-AF65-F5344CB8AC3E}">
        <p14:creationId xmlns:p14="http://schemas.microsoft.com/office/powerpoint/2010/main" val="272779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Reality Check</a:t>
            </a:r>
          </a:p>
        </p:txBody>
      </p:sp>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260177" y="1371600"/>
            <a:ext cx="7004646" cy="4373563"/>
          </a:xfrm>
        </p:spPr>
      </p:pic>
    </p:spTree>
    <p:extLst>
      <p:ext uri="{BB962C8B-B14F-4D97-AF65-F5344CB8AC3E}">
        <p14:creationId xmlns:p14="http://schemas.microsoft.com/office/powerpoint/2010/main" val="88457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ctrTitle"/>
          </p:nvPr>
        </p:nvSpPr>
        <p:spPr bwMode="auto">
          <a:xfrm>
            <a:off x="0" y="2667000"/>
            <a:ext cx="91440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4800" b="1" cap="small" dirty="0">
                <a:latin typeface="Arial Narrow" panose="020B0606020202030204" pitchFamily="34" charset="0"/>
              </a:rPr>
              <a:t>Our Look</a:t>
            </a: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Drive-By Branding</a:t>
            </a:r>
          </a:p>
        </p:txBody>
      </p:sp>
      <p:pic>
        <p:nvPicPr>
          <p:cNvPr id="5" name="Content Placeholder 4"/>
          <p:cNvPicPr>
            <a:picLocks noGrp="1" noChangeAspect="1"/>
          </p:cNvPicPr>
          <p:nvPr>
            <p:ph idx="1"/>
          </p:nvPr>
        </p:nvPicPr>
        <p:blipFill>
          <a:blip r:embed="rId3"/>
          <a:stretch>
            <a:fillRect/>
          </a:stretch>
        </p:blipFill>
        <p:spPr>
          <a:xfrm>
            <a:off x="557668" y="1219200"/>
            <a:ext cx="8028664" cy="4525963"/>
          </a:xfrm>
        </p:spPr>
      </p:pic>
      <p:pic>
        <p:nvPicPr>
          <p:cNvPr id="6" name="Picture 5"/>
          <p:cNvPicPr>
            <a:picLocks noChangeAspect="1"/>
          </p:cNvPicPr>
          <p:nvPr/>
        </p:nvPicPr>
        <p:blipFill>
          <a:blip r:embed="rId4"/>
          <a:stretch>
            <a:fillRect/>
          </a:stretch>
        </p:blipFill>
        <p:spPr>
          <a:xfrm>
            <a:off x="557667" y="1791936"/>
            <a:ext cx="8028665" cy="3380490"/>
          </a:xfrm>
          <a:prstGeom prst="rect">
            <a:avLst/>
          </a:prstGeom>
        </p:spPr>
      </p:pic>
      <p:pic>
        <p:nvPicPr>
          <p:cNvPr id="7" name="Picture 6"/>
          <p:cNvPicPr>
            <a:picLocks noChangeAspect="1"/>
          </p:cNvPicPr>
          <p:nvPr/>
        </p:nvPicPr>
        <p:blipFill rotWithShape="1">
          <a:blip r:embed="rId5"/>
          <a:srcRect b="13359"/>
          <a:stretch/>
        </p:blipFill>
        <p:spPr>
          <a:xfrm>
            <a:off x="1244315" y="1248828"/>
            <a:ext cx="6655368" cy="4496335"/>
          </a:xfrm>
          <a:prstGeom prst="rect">
            <a:avLst/>
          </a:prstGeom>
        </p:spPr>
      </p:pic>
    </p:spTree>
    <p:extLst>
      <p:ext uri="{BB962C8B-B14F-4D97-AF65-F5344CB8AC3E}">
        <p14:creationId xmlns:p14="http://schemas.microsoft.com/office/powerpoint/2010/main" val="863182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Personalization</a:t>
            </a:r>
          </a:p>
        </p:txBody>
      </p:sp>
      <p:pic>
        <p:nvPicPr>
          <p:cNvPr id="6" name="Picture 5"/>
          <p:cNvPicPr>
            <a:picLocks noChangeAspect="1"/>
          </p:cNvPicPr>
          <p:nvPr/>
        </p:nvPicPr>
        <p:blipFill>
          <a:blip r:embed="rId3"/>
          <a:stretch>
            <a:fillRect/>
          </a:stretch>
        </p:blipFill>
        <p:spPr>
          <a:xfrm>
            <a:off x="2438400" y="1341462"/>
            <a:ext cx="1752600" cy="1744980"/>
          </a:xfrm>
          <a:prstGeom prst="rect">
            <a:avLst/>
          </a:prstGeom>
        </p:spPr>
      </p:pic>
      <p:pic>
        <p:nvPicPr>
          <p:cNvPr id="7" name="Picture 6"/>
          <p:cNvPicPr>
            <a:picLocks noChangeAspect="1"/>
          </p:cNvPicPr>
          <p:nvPr/>
        </p:nvPicPr>
        <p:blipFill>
          <a:blip r:embed="rId4"/>
          <a:stretch>
            <a:fillRect/>
          </a:stretch>
        </p:blipFill>
        <p:spPr>
          <a:xfrm>
            <a:off x="356935" y="1155944"/>
            <a:ext cx="1882791" cy="2514600"/>
          </a:xfrm>
          <a:prstGeom prst="rect">
            <a:avLst/>
          </a:prstGeom>
        </p:spPr>
      </p:pic>
      <p:pic>
        <p:nvPicPr>
          <p:cNvPr id="8" name="Picture 7"/>
          <p:cNvPicPr>
            <a:picLocks noChangeAspect="1"/>
          </p:cNvPicPr>
          <p:nvPr/>
        </p:nvPicPr>
        <p:blipFill>
          <a:blip r:embed="rId5"/>
          <a:stretch>
            <a:fillRect/>
          </a:stretch>
        </p:blipFill>
        <p:spPr>
          <a:xfrm>
            <a:off x="6786196" y="1219200"/>
            <a:ext cx="1989504" cy="1989504"/>
          </a:xfrm>
          <a:prstGeom prst="rect">
            <a:avLst/>
          </a:prstGeom>
        </p:spPr>
      </p:pic>
      <p:pic>
        <p:nvPicPr>
          <p:cNvPr id="12" name="Picture 11"/>
          <p:cNvPicPr>
            <a:picLocks noChangeAspect="1"/>
          </p:cNvPicPr>
          <p:nvPr/>
        </p:nvPicPr>
        <p:blipFill>
          <a:blip r:embed="rId6"/>
          <a:stretch>
            <a:fillRect/>
          </a:stretch>
        </p:blipFill>
        <p:spPr>
          <a:xfrm>
            <a:off x="4490825" y="1194777"/>
            <a:ext cx="2047875" cy="2038350"/>
          </a:xfrm>
          <a:prstGeom prst="rect">
            <a:avLst/>
          </a:prstGeom>
        </p:spPr>
      </p:pic>
      <p:pic>
        <p:nvPicPr>
          <p:cNvPr id="11" name="Picture 10"/>
          <p:cNvPicPr>
            <a:picLocks noChangeAspect="1"/>
          </p:cNvPicPr>
          <p:nvPr/>
        </p:nvPicPr>
        <p:blipFill>
          <a:blip r:embed="rId7"/>
          <a:stretch>
            <a:fillRect/>
          </a:stretch>
        </p:blipFill>
        <p:spPr>
          <a:xfrm>
            <a:off x="579445" y="3733800"/>
            <a:ext cx="1485900" cy="1390650"/>
          </a:xfrm>
          <a:prstGeom prst="rect">
            <a:avLst/>
          </a:prstGeom>
        </p:spPr>
      </p:pic>
      <p:pic>
        <p:nvPicPr>
          <p:cNvPr id="1026" name="Picture 2" descr="Image result for rotary club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45625" y="3626643"/>
            <a:ext cx="1604963" cy="160496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9"/>
          <a:stretch>
            <a:fillRect/>
          </a:stretch>
        </p:blipFill>
        <p:spPr>
          <a:xfrm>
            <a:off x="6637948" y="3695699"/>
            <a:ext cx="2286000" cy="1466850"/>
          </a:xfrm>
          <a:prstGeom prst="rect">
            <a:avLst/>
          </a:prstGeom>
        </p:spPr>
      </p:pic>
      <p:pic>
        <p:nvPicPr>
          <p:cNvPr id="14" name="Picture 13"/>
          <p:cNvPicPr>
            <a:picLocks noChangeAspect="1"/>
          </p:cNvPicPr>
          <p:nvPr/>
        </p:nvPicPr>
        <p:blipFill>
          <a:blip r:embed="rId10"/>
          <a:stretch>
            <a:fillRect/>
          </a:stretch>
        </p:blipFill>
        <p:spPr>
          <a:xfrm>
            <a:off x="4797734" y="3667124"/>
            <a:ext cx="1524000" cy="1524000"/>
          </a:xfrm>
          <a:prstGeom prst="rect">
            <a:avLst/>
          </a:prstGeom>
        </p:spPr>
      </p:pic>
      <p:pic>
        <p:nvPicPr>
          <p:cNvPr id="15" name="Picture 14"/>
          <p:cNvPicPr>
            <a:picLocks noChangeAspect="1"/>
          </p:cNvPicPr>
          <p:nvPr/>
        </p:nvPicPr>
        <p:blipFill>
          <a:blip r:embed="rId11"/>
          <a:stretch>
            <a:fillRect/>
          </a:stretch>
        </p:blipFill>
        <p:spPr>
          <a:xfrm>
            <a:off x="4953000" y="5486400"/>
            <a:ext cx="1123527" cy="1118534"/>
          </a:xfrm>
          <a:prstGeom prst="rect">
            <a:avLst/>
          </a:prstGeom>
        </p:spPr>
      </p:pic>
      <p:pic>
        <p:nvPicPr>
          <p:cNvPr id="18" name="Picture 17"/>
          <p:cNvPicPr>
            <a:picLocks noChangeAspect="1"/>
          </p:cNvPicPr>
          <p:nvPr/>
        </p:nvPicPr>
        <p:blipFill>
          <a:blip r:embed="rId12"/>
          <a:stretch>
            <a:fillRect/>
          </a:stretch>
        </p:blipFill>
        <p:spPr>
          <a:xfrm>
            <a:off x="2564733" y="5300429"/>
            <a:ext cx="1565340" cy="1490476"/>
          </a:xfrm>
          <a:prstGeom prst="rect">
            <a:avLst/>
          </a:prstGeom>
        </p:spPr>
      </p:pic>
      <p:pic>
        <p:nvPicPr>
          <p:cNvPr id="1028" name="Picture 4" descr="Image result for rotary club 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52774" y="5334483"/>
            <a:ext cx="1456348" cy="1422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53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750"/>
                                        <p:tgtEl>
                                          <p:spTgt spid="6"/>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750"/>
                                        <p:tgtEl>
                                          <p:spTgt spid="12"/>
                                        </p:tgtEl>
                                      </p:cBhvr>
                                    </p:animEffect>
                                  </p:childTnLst>
                                </p:cTn>
                              </p:par>
                            </p:childTnLst>
                          </p:cTn>
                        </p:par>
                        <p:par>
                          <p:cTn id="16" fill="hold">
                            <p:stCondLst>
                              <p:cond delay="225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750"/>
                                        <p:tgtEl>
                                          <p:spTgt spid="8"/>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750"/>
                                        <p:tgtEl>
                                          <p:spTgt spid="13"/>
                                        </p:tgtEl>
                                      </p:cBhvr>
                                    </p:animEffect>
                                  </p:childTnLst>
                                </p:cTn>
                              </p:par>
                            </p:childTnLst>
                          </p:cTn>
                        </p:par>
                        <p:par>
                          <p:cTn id="24" fill="hold">
                            <p:stCondLst>
                              <p:cond delay="3750"/>
                            </p:stCondLst>
                            <p:childTnLst>
                              <p:par>
                                <p:cTn id="25" presetID="10" presetClass="entr" presetSubtype="0" fill="hold" nodeType="after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750"/>
                                        <p:tgtEl>
                                          <p:spTgt spid="1028"/>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750"/>
                                        <p:tgtEl>
                                          <p:spTgt spid="15"/>
                                        </p:tgtEl>
                                      </p:cBhvr>
                                    </p:animEffect>
                                  </p:childTnLst>
                                </p:cTn>
                              </p:par>
                            </p:childTnLst>
                          </p:cTn>
                        </p:par>
                        <p:par>
                          <p:cTn id="32" fill="hold">
                            <p:stCondLst>
                              <p:cond delay="5250"/>
                            </p:stCondLst>
                            <p:childTnLst>
                              <p:par>
                                <p:cTn id="33" presetID="10" presetClass="entr" presetSubtype="0"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750"/>
                                        <p:tgtEl>
                                          <p:spTgt spid="18"/>
                                        </p:tgtEl>
                                      </p:cBhvr>
                                    </p:animEffect>
                                  </p:childTnLst>
                                </p:cTn>
                              </p:par>
                            </p:childTnLst>
                          </p:cTn>
                        </p:par>
                        <p:par>
                          <p:cTn id="36" fill="hold">
                            <p:stCondLst>
                              <p:cond delay="6000"/>
                            </p:stCondLst>
                            <p:childTnLst>
                              <p:par>
                                <p:cTn id="37" presetID="10" presetClass="entr" presetSubtype="0"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750"/>
                                        <p:tgtEl>
                                          <p:spTgt spid="11"/>
                                        </p:tgtEl>
                                      </p:cBhvr>
                                    </p:animEffect>
                                  </p:childTnLst>
                                </p:cTn>
                              </p:par>
                            </p:childTnLst>
                          </p:cTn>
                        </p:par>
                        <p:par>
                          <p:cTn id="40" fill="hold">
                            <p:stCondLst>
                              <p:cond delay="6750"/>
                            </p:stCondLst>
                            <p:childTnLst>
                              <p:par>
                                <p:cTn id="41" presetID="10" presetClass="entr" presetSubtype="0" fill="hold" nodeType="afterEffect">
                                  <p:stCondLst>
                                    <p:cond delay="0"/>
                                  </p:stCondLst>
                                  <p:childTnLst>
                                    <p:set>
                                      <p:cBhvr>
                                        <p:cTn id="42" dur="1" fill="hold">
                                          <p:stCondLst>
                                            <p:cond delay="0"/>
                                          </p:stCondLst>
                                        </p:cTn>
                                        <p:tgtEl>
                                          <p:spTgt spid="1026"/>
                                        </p:tgtEl>
                                        <p:attrNameLst>
                                          <p:attrName>style.visibility</p:attrName>
                                        </p:attrNameLst>
                                      </p:cBhvr>
                                      <p:to>
                                        <p:strVal val="visible"/>
                                      </p:to>
                                    </p:set>
                                    <p:animEffect transition="in" filter="fade">
                                      <p:cBhvr>
                                        <p:cTn id="43" dur="750"/>
                                        <p:tgtEl>
                                          <p:spTgt spid="1026"/>
                                        </p:tgtEl>
                                      </p:cBhvr>
                                    </p:animEffect>
                                  </p:childTnLst>
                                </p:cTn>
                              </p:par>
                            </p:childTnLst>
                          </p:cTn>
                        </p:par>
                        <p:par>
                          <p:cTn id="44" fill="hold">
                            <p:stCondLst>
                              <p:cond delay="7500"/>
                            </p:stCondLst>
                            <p:childTnLst>
                              <p:par>
                                <p:cTn id="45" presetID="10" presetClass="entr" presetSubtype="0"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Unrelated Program Logos</a:t>
            </a:r>
          </a:p>
        </p:txBody>
      </p:sp>
      <p:pic>
        <p:nvPicPr>
          <p:cNvPr id="4" name="Picture 3"/>
          <p:cNvPicPr>
            <a:picLocks noChangeAspect="1"/>
          </p:cNvPicPr>
          <p:nvPr/>
        </p:nvPicPr>
        <p:blipFill>
          <a:blip r:embed="rId3"/>
          <a:stretch>
            <a:fillRect/>
          </a:stretch>
        </p:blipFill>
        <p:spPr>
          <a:xfrm>
            <a:off x="416169" y="1371600"/>
            <a:ext cx="1905000" cy="1905000"/>
          </a:xfrm>
          <a:prstGeom prst="rect">
            <a:avLst/>
          </a:prstGeom>
        </p:spPr>
      </p:pic>
      <p:pic>
        <p:nvPicPr>
          <p:cNvPr id="5" name="Picture 4"/>
          <p:cNvPicPr>
            <a:picLocks noChangeAspect="1"/>
          </p:cNvPicPr>
          <p:nvPr/>
        </p:nvPicPr>
        <p:blipFill>
          <a:blip r:embed="rId4"/>
          <a:stretch>
            <a:fillRect/>
          </a:stretch>
        </p:blipFill>
        <p:spPr>
          <a:xfrm>
            <a:off x="3603994" y="1371600"/>
            <a:ext cx="1946681" cy="1910862"/>
          </a:xfrm>
          <a:prstGeom prst="rect">
            <a:avLst/>
          </a:prstGeom>
        </p:spPr>
      </p:pic>
      <p:pic>
        <p:nvPicPr>
          <p:cNvPr id="6" name="Picture 5"/>
          <p:cNvPicPr>
            <a:picLocks noChangeAspect="1"/>
          </p:cNvPicPr>
          <p:nvPr/>
        </p:nvPicPr>
        <p:blipFill>
          <a:blip r:embed="rId5"/>
          <a:stretch>
            <a:fillRect/>
          </a:stretch>
        </p:blipFill>
        <p:spPr>
          <a:xfrm>
            <a:off x="6798796" y="1371600"/>
            <a:ext cx="1692741" cy="1828800"/>
          </a:xfrm>
          <a:prstGeom prst="rect">
            <a:avLst/>
          </a:prstGeom>
        </p:spPr>
      </p:pic>
      <p:pic>
        <p:nvPicPr>
          <p:cNvPr id="7" name="Picture 6"/>
          <p:cNvPicPr>
            <a:picLocks noChangeAspect="1"/>
          </p:cNvPicPr>
          <p:nvPr/>
        </p:nvPicPr>
        <p:blipFill>
          <a:blip r:embed="rId6"/>
          <a:stretch>
            <a:fillRect/>
          </a:stretch>
        </p:blipFill>
        <p:spPr>
          <a:xfrm>
            <a:off x="1600200" y="3886200"/>
            <a:ext cx="2743200" cy="1255776"/>
          </a:xfrm>
          <a:prstGeom prst="rect">
            <a:avLst/>
          </a:prstGeom>
        </p:spPr>
      </p:pic>
      <p:pic>
        <p:nvPicPr>
          <p:cNvPr id="2050" name="Picture 2" descr="Image result for rotary foundation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7691" y="3581400"/>
            <a:ext cx="2807475" cy="1789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638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Perilous Google Search Results</a:t>
            </a:r>
          </a:p>
        </p:txBody>
      </p:sp>
      <p:pic>
        <p:nvPicPr>
          <p:cNvPr id="7" name="Picture 6"/>
          <p:cNvPicPr>
            <a:picLocks noChangeAspect="1"/>
          </p:cNvPicPr>
          <p:nvPr/>
        </p:nvPicPr>
        <p:blipFill>
          <a:blip r:embed="rId3"/>
          <a:stretch>
            <a:fillRect/>
          </a:stretch>
        </p:blipFill>
        <p:spPr>
          <a:xfrm>
            <a:off x="36689" y="1219200"/>
            <a:ext cx="9144000" cy="5055935"/>
          </a:xfrm>
          <a:prstGeom prst="rect">
            <a:avLst/>
          </a:prstGeom>
        </p:spPr>
      </p:pic>
    </p:spTree>
    <p:extLst>
      <p:ext uri="{BB962C8B-B14F-4D97-AF65-F5344CB8AC3E}">
        <p14:creationId xmlns:p14="http://schemas.microsoft.com/office/powerpoint/2010/main" val="1940722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33400" y="1374441"/>
            <a:ext cx="8458200" cy="4572000"/>
          </a:xfrm>
          <a:prstGeom prst="rect">
            <a:avLst/>
          </a:prstGeom>
          <a:solidFill>
            <a:srgbClr val="005DA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stretch>
            <a:fillRect/>
          </a:stretch>
        </p:blipFill>
        <p:spPr>
          <a:xfrm>
            <a:off x="3009895" y="2060238"/>
            <a:ext cx="3200407" cy="3200407"/>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919" y="2094362"/>
            <a:ext cx="7510358" cy="2821675"/>
          </a:xfrm>
          <a:prstGeom prst="rect">
            <a:avLst/>
          </a:prstGeom>
        </p:spPr>
      </p:pic>
      <p:grpSp>
        <p:nvGrpSpPr>
          <p:cNvPr id="10" name="Group 9"/>
          <p:cNvGrpSpPr/>
          <p:nvPr/>
        </p:nvGrpSpPr>
        <p:grpSpPr>
          <a:xfrm>
            <a:off x="381000" y="1374441"/>
            <a:ext cx="8458200" cy="4572000"/>
            <a:chOff x="381000" y="1142999"/>
            <a:chExt cx="8458200" cy="4572000"/>
          </a:xfrm>
        </p:grpSpPr>
        <p:sp>
          <p:nvSpPr>
            <p:cNvPr id="9" name="Rectangle 8"/>
            <p:cNvSpPr/>
            <p:nvPr/>
          </p:nvSpPr>
          <p:spPr>
            <a:xfrm>
              <a:off x="381000" y="1142999"/>
              <a:ext cx="8458200" cy="4572000"/>
            </a:xfrm>
            <a:prstGeom prst="rect">
              <a:avLst/>
            </a:prstGeom>
            <a:solidFill>
              <a:srgbClr val="005DA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5"/>
            <a:stretch>
              <a:fillRect/>
            </a:stretch>
          </p:blipFill>
          <p:spPr>
            <a:xfrm>
              <a:off x="1007322" y="2173404"/>
              <a:ext cx="7510357" cy="2821675"/>
            </a:xfrm>
            <a:prstGeom prst="rect">
              <a:avLst/>
            </a:prstGeom>
            <a:solidFill>
              <a:srgbClr val="005DAA"/>
            </a:solidFill>
          </p:spPr>
        </p:pic>
      </p:grpSp>
      <p:sp>
        <p:nvSpPr>
          <p:cNvPr id="12" name="Rectangle 11"/>
          <p:cNvSpPr/>
          <p:nvPr/>
        </p:nvSpPr>
        <p:spPr>
          <a:xfrm>
            <a:off x="0" y="457200"/>
            <a:ext cx="9220199" cy="533400"/>
          </a:xfrm>
          <a:prstGeom prst="rect">
            <a:avLst/>
          </a:prstGeom>
          <a:solidFill>
            <a:schemeClr val="accent1"/>
          </a:solidFill>
          <a:ln>
            <a:noFill/>
          </a:ln>
          <a:effectLst>
            <a:outerShdw blurRad="101600" dist="63500" dir="2700000" algn="tl"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p:txBody>
          <a:bodyPr/>
          <a:lstStyle/>
          <a:p>
            <a:r>
              <a:rPr lang="en-US" dirty="0"/>
              <a:t>Our Masterbrand Signature and Mark of Excellence</a:t>
            </a:r>
          </a:p>
        </p:txBody>
      </p:sp>
    </p:spTree>
    <p:extLst>
      <p:ext uri="{BB962C8B-B14F-4D97-AF65-F5344CB8AC3E}">
        <p14:creationId xmlns:p14="http://schemas.microsoft.com/office/powerpoint/2010/main" val="3074777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par>
                                <p:cTn id="16" presetID="2" presetClass="entr" presetSubtype="4"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2"/>
                                        </p:tgtEl>
                                      </p:cBhvr>
                                    </p:animEffect>
                                    <p:set>
                                      <p:cBhvr>
                                        <p:cTn id="24" dur="1" fill="hold">
                                          <p:stCondLst>
                                            <p:cond delay="499"/>
                                          </p:stCondLst>
                                        </p:cTn>
                                        <p:tgtEl>
                                          <p:spTgt spid="2"/>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Consistency Reinforces The Brand</a:t>
            </a:r>
          </a:p>
        </p:txBody>
      </p:sp>
      <p:pic>
        <p:nvPicPr>
          <p:cNvPr id="4" name="Picture 3"/>
          <p:cNvPicPr>
            <a:picLocks noChangeAspect="1"/>
          </p:cNvPicPr>
          <p:nvPr/>
        </p:nvPicPr>
        <p:blipFill>
          <a:blip r:embed="rId3"/>
          <a:stretch>
            <a:fillRect/>
          </a:stretch>
        </p:blipFill>
        <p:spPr>
          <a:xfrm>
            <a:off x="5085670" y="1972274"/>
            <a:ext cx="3397826" cy="1557337"/>
          </a:xfrm>
          <a:prstGeom prst="rect">
            <a:avLst/>
          </a:prstGeom>
        </p:spPr>
      </p:pic>
      <p:pic>
        <p:nvPicPr>
          <p:cNvPr id="5" name="Picture 4"/>
          <p:cNvPicPr>
            <a:picLocks noChangeAspect="1"/>
          </p:cNvPicPr>
          <p:nvPr/>
        </p:nvPicPr>
        <p:blipFill>
          <a:blip r:embed="rId4"/>
          <a:stretch>
            <a:fillRect/>
          </a:stretch>
        </p:blipFill>
        <p:spPr>
          <a:xfrm>
            <a:off x="5334000" y="3797263"/>
            <a:ext cx="3149496" cy="1282068"/>
          </a:xfrm>
          <a:prstGeom prst="rect">
            <a:avLst/>
          </a:prstGeom>
        </p:spPr>
      </p:pic>
      <p:pic>
        <p:nvPicPr>
          <p:cNvPr id="6" name="Picture 5"/>
          <p:cNvPicPr>
            <a:picLocks noChangeAspect="1"/>
          </p:cNvPicPr>
          <p:nvPr/>
        </p:nvPicPr>
        <p:blipFill>
          <a:blip r:embed="rId5"/>
          <a:stretch>
            <a:fillRect/>
          </a:stretch>
        </p:blipFill>
        <p:spPr>
          <a:xfrm>
            <a:off x="533400" y="1905000"/>
            <a:ext cx="3505200" cy="1303934"/>
          </a:xfrm>
          <a:prstGeom prst="rect">
            <a:avLst/>
          </a:prstGeom>
        </p:spPr>
      </p:pic>
      <p:pic>
        <p:nvPicPr>
          <p:cNvPr id="7" name="Picture 6"/>
          <p:cNvPicPr>
            <a:picLocks noChangeAspect="1"/>
          </p:cNvPicPr>
          <p:nvPr/>
        </p:nvPicPr>
        <p:blipFill>
          <a:blip r:embed="rId6"/>
          <a:stretch>
            <a:fillRect/>
          </a:stretch>
        </p:blipFill>
        <p:spPr>
          <a:xfrm>
            <a:off x="685800" y="3838222"/>
            <a:ext cx="3200400" cy="1200150"/>
          </a:xfrm>
          <a:prstGeom prst="rect">
            <a:avLst/>
          </a:prstGeom>
        </p:spPr>
      </p:pic>
      <p:pic>
        <p:nvPicPr>
          <p:cNvPr id="9" name="Picture 8"/>
          <p:cNvPicPr>
            <a:picLocks noChangeAspect="1"/>
          </p:cNvPicPr>
          <p:nvPr/>
        </p:nvPicPr>
        <p:blipFill>
          <a:blip r:embed="rId7"/>
          <a:stretch>
            <a:fillRect/>
          </a:stretch>
        </p:blipFill>
        <p:spPr>
          <a:xfrm>
            <a:off x="2019313" y="1066800"/>
            <a:ext cx="5080000" cy="5080000"/>
          </a:xfrm>
          <a:prstGeom prst="rect">
            <a:avLst/>
          </a:prstGeom>
        </p:spPr>
      </p:pic>
    </p:spTree>
    <p:extLst>
      <p:ext uri="{BB962C8B-B14F-4D97-AF65-F5344CB8AC3E}">
        <p14:creationId xmlns:p14="http://schemas.microsoft.com/office/powerpoint/2010/main" val="288553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mmunications_white">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design_light.ppt [Compatibility Mode]" id="{22BF38AA-3A7B-4C09-AD51-6EDBCB1A0672}" vid="{03737B70-C5DD-4841-8D36-992DDB23C385}"/>
    </a:ext>
  </a:ext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design_light.ppt [Compatibility Mode]" id="{22BF38AA-3A7B-4C09-AD51-6EDBCB1A0672}" vid="{DBF0C63C-DE9F-4B49-BA3B-6521AEB27C58}"/>
    </a:ext>
  </a:ext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design_light.ppt [Compatibility Mode]" id="{22BF38AA-3A7B-4C09-AD51-6EDBCB1A0672}" vid="{C8DC33B9-C3A6-48A0-8D5D-FB5D86F4EF31}"/>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Powerpoint design_light</Template>
  <TotalTime>10567</TotalTime>
  <Words>1243</Words>
  <Application>Microsoft Office PowerPoint</Application>
  <PresentationFormat>On-screen Show (4:3)</PresentationFormat>
  <Paragraphs>115</Paragraphs>
  <Slides>19</Slides>
  <Notes>19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19</vt:i4>
      </vt:variant>
    </vt:vector>
  </HeadingPairs>
  <TitlesOfParts>
    <vt:vector size="30" baseType="lpstr">
      <vt:lpstr>ＭＳ Ｐゴシック</vt:lpstr>
      <vt:lpstr>ＭＳ Ｐゴシック</vt:lpstr>
      <vt:lpstr>Arial</vt:lpstr>
      <vt:lpstr>Arial Narrow</vt:lpstr>
      <vt:lpstr>Arial Narrow Bold</vt:lpstr>
      <vt:lpstr>Calibri</vt:lpstr>
      <vt:lpstr>Georgia</vt:lpstr>
      <vt:lpstr>ヒラギノ角ゴ Pro W3</vt:lpstr>
      <vt:lpstr>Communications_white</vt:lpstr>
      <vt:lpstr>Custom Design</vt:lpstr>
      <vt:lpstr>2_Custom Design</vt:lpstr>
      <vt:lpstr>PowerPoint Presentation</vt:lpstr>
      <vt:lpstr>The Reality Check</vt:lpstr>
      <vt:lpstr>Our Look</vt:lpstr>
      <vt:lpstr>Drive-By Branding</vt:lpstr>
      <vt:lpstr>Personalization</vt:lpstr>
      <vt:lpstr>Multiple Unrelated Program Logos</vt:lpstr>
      <vt:lpstr>Perilous Google Search Results</vt:lpstr>
      <vt:lpstr>Our Masterbrand Signature and Mark of Excellence</vt:lpstr>
      <vt:lpstr>Consistency Reinforces The Brand</vt:lpstr>
      <vt:lpstr>Synergy Across All Rotary Programs</vt:lpstr>
      <vt:lpstr>We Appear More Current</vt:lpstr>
      <vt:lpstr>D6290 Club Adoption Rate - Websites</vt:lpstr>
      <vt:lpstr>Our Voice</vt:lpstr>
      <vt:lpstr>What’s Rotary?</vt:lpstr>
      <vt:lpstr>Our Updated Voice</vt:lpstr>
      <vt:lpstr>Who We Are</vt:lpstr>
      <vt:lpstr>Our Essence and Organizing Principles</vt:lpstr>
      <vt:lpstr>Questions?</vt:lpstr>
      <vt:lpstr>Thank You</vt:lpstr>
    </vt:vector>
  </TitlesOfParts>
  <Company>Rotary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Thornton</dc:creator>
  <cp:lastModifiedBy>Nancy Thornton</cp:lastModifiedBy>
  <cp:revision>29</cp:revision>
  <cp:lastPrinted>2016-10-12T15:44:24Z</cp:lastPrinted>
  <dcterms:created xsi:type="dcterms:W3CDTF">2016-09-20T19:35:01Z</dcterms:created>
  <dcterms:modified xsi:type="dcterms:W3CDTF">2017-08-09T19:33:54Z</dcterms:modified>
</cp:coreProperties>
</file>