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88" r:id="rId2"/>
    <p:sldMasterId id="2147485067" r:id="rId3"/>
  </p:sldMasterIdLst>
  <p:notesMasterIdLst>
    <p:notesMasterId r:id="rId25"/>
  </p:notesMasterIdLst>
  <p:handoutMasterIdLst>
    <p:handoutMasterId r:id="rId26"/>
  </p:handoutMasterIdLst>
  <p:sldIdLst>
    <p:sldId id="394" r:id="rId4"/>
    <p:sldId id="389" r:id="rId5"/>
    <p:sldId id="362" r:id="rId6"/>
    <p:sldId id="372" r:id="rId7"/>
    <p:sldId id="373" r:id="rId8"/>
    <p:sldId id="388" r:id="rId9"/>
    <p:sldId id="364" r:id="rId10"/>
    <p:sldId id="338" r:id="rId11"/>
    <p:sldId id="370" r:id="rId12"/>
    <p:sldId id="371" r:id="rId13"/>
    <p:sldId id="390" r:id="rId14"/>
    <p:sldId id="376" r:id="rId15"/>
    <p:sldId id="379" r:id="rId16"/>
    <p:sldId id="380" r:id="rId17"/>
    <p:sldId id="377" r:id="rId18"/>
    <p:sldId id="378" r:id="rId19"/>
    <p:sldId id="392" r:id="rId20"/>
    <p:sldId id="383" r:id="rId21"/>
    <p:sldId id="393" r:id="rId22"/>
    <p:sldId id="367" r:id="rId23"/>
    <p:sldId id="38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8585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3" autoAdjust="0"/>
  </p:normalViewPr>
  <p:slideViewPr>
    <p:cSldViewPr>
      <p:cViewPr>
        <p:scale>
          <a:sx n="69" d="100"/>
          <a:sy n="69" d="100"/>
        </p:scale>
        <p:origin x="-1272" y="-3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094E5E41-74C7-4205-8031-78E2EA5B6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338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E9E832BA-7759-4A1F-B467-7E9790486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78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23D6A2D-DE6A-4FE0-B232-7DFF7AE261A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E555542-7AD3-40B3-BC85-B692214439E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DE3D63E-E9E8-41FA-B569-05BA3189E75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News Gothic MT"/>
                <a:cs typeface="News Gothic MT"/>
              </a:defRPr>
            </a:lvl1pPr>
            <a:lvl2pPr>
              <a:defRPr sz="2600">
                <a:solidFill>
                  <a:srgbClr val="58585A"/>
                </a:solidFill>
                <a:latin typeface="News Gothic MT"/>
                <a:cs typeface="News Gothic MT"/>
              </a:defRPr>
            </a:lvl2pPr>
            <a:lvl3pPr>
              <a:defRPr sz="2200">
                <a:solidFill>
                  <a:srgbClr val="58585A"/>
                </a:solidFill>
                <a:latin typeface="News Gothic MT"/>
                <a:cs typeface="News Gothic MT"/>
              </a:defRPr>
            </a:lvl3pPr>
            <a:lvl4pPr>
              <a:defRPr sz="1800">
                <a:solidFill>
                  <a:srgbClr val="58585A"/>
                </a:solidFill>
                <a:latin typeface="News Gothic MT"/>
                <a:cs typeface="News Gothic MT"/>
              </a:defRPr>
            </a:lvl4pPr>
            <a:lvl5pPr>
              <a:defRPr sz="1600">
                <a:solidFill>
                  <a:srgbClr val="58585A"/>
                </a:solidFill>
                <a:latin typeface="News Gothic MT"/>
                <a:cs typeface="News Gothic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6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News Gothic MT"/>
                <a:cs typeface="News Gothic MT"/>
              </a:defRPr>
            </a:lvl1pPr>
            <a:lvl2pPr>
              <a:defRPr sz="2600">
                <a:solidFill>
                  <a:srgbClr val="58585A"/>
                </a:solidFill>
                <a:latin typeface="News Gothic MT"/>
                <a:cs typeface="News Gothic MT"/>
              </a:defRPr>
            </a:lvl2pPr>
            <a:lvl3pPr>
              <a:defRPr sz="2200">
                <a:solidFill>
                  <a:srgbClr val="58585A"/>
                </a:solidFill>
                <a:latin typeface="News Gothic MT"/>
                <a:cs typeface="News Gothic MT"/>
              </a:defRPr>
            </a:lvl3pPr>
            <a:lvl4pPr>
              <a:defRPr sz="1800">
                <a:solidFill>
                  <a:srgbClr val="58585A"/>
                </a:solidFill>
                <a:latin typeface="News Gothic MT"/>
                <a:cs typeface="News Gothic MT"/>
              </a:defRPr>
            </a:lvl4pPr>
            <a:lvl5pPr>
              <a:defRPr sz="1600">
                <a:solidFill>
                  <a:srgbClr val="58585A"/>
                </a:solidFill>
                <a:latin typeface="News Gothic MT"/>
                <a:cs typeface="News Gothic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3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2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1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7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7199"/>
            <a:ext cx="8042275" cy="53340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E986-42DA-4808-B6C9-CCC1D1A0870C}" type="datetime1">
              <a:rPr lang="en-US" altLang="en-US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2A94-57D1-4835-A1C9-220AC3611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9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6477000"/>
            <a:ext cx="35052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2017 WORLD PEACE CONFERENCE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|  </a:t>
            </a:r>
            <a:fld id="{FB622C2D-263C-4021-AD7B-24E11E71342A}" type="slidenum">
              <a:rPr lang="en-US" altLang="en-US" sz="90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</a:t>
            </a: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6477000"/>
            <a:ext cx="35052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2017 WORLD PEACE CONFERENCE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|  </a:t>
            </a:r>
            <a:fld id="{8A715CAC-0729-4BA7-8B65-CE4A460BDA16}" type="slidenum">
              <a:rPr lang="en-US" altLang="en-US" sz="90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3" r:id="rId1"/>
    <p:sldLayoutId id="2147485624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23BE66-A099-481E-A4F2-3AE52947B28A}" type="datetimeFigureOut">
              <a:rPr lang="en-US" altLang="en-US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1998E0-EB47-491F-8855-795A73058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sarkar@comcast.net" TargetMode="External"/><Relationship Id="rId2" Type="http://schemas.openxmlformats.org/officeDocument/2006/relationships/hyperlink" Target="mailto:info@2017peaceconference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Plenary Speaker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Jody Williams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Nobel Peace Prize Laureate (1997)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Chair, Nobel Women's Initiative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800" i="1" dirty="0" smtClean="0">
                <a:solidFill>
                  <a:schemeClr val="tx2"/>
                </a:solidFill>
              </a:rPr>
              <a:t>“Why do we glorify violence &amp; war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800" i="1" dirty="0" smtClean="0">
                <a:solidFill>
                  <a:schemeClr val="tx2"/>
                </a:solidFill>
              </a:rPr>
              <a:t>and make peace seem the 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800" i="1" dirty="0" smtClean="0">
                <a:solidFill>
                  <a:schemeClr val="tx2"/>
                </a:solidFill>
              </a:rPr>
              <a:t>folly of fools?”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endParaRPr lang="en-US" altLang="en-US" sz="2800" i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r>
              <a:rPr lang="en-US" altLang="en-US" sz="2400" i="1" dirty="0" smtClean="0">
                <a:solidFill>
                  <a:schemeClr val="tx2"/>
                </a:solidFill>
              </a:rPr>
              <a:t>Jeffery Sachs, UN/ Columbia University</a:t>
            </a:r>
          </a:p>
          <a:p>
            <a:pPr marL="0" indent="0" eaLnBrk="1" hangingPunct="1">
              <a:lnSpc>
                <a:spcPct val="90000"/>
              </a:lnSpc>
              <a:buClr>
                <a:srgbClr val="6284C6"/>
              </a:buClr>
              <a:buFont typeface="Arial" pitchFamily="34" charset="0"/>
              <a:buNone/>
            </a:pPr>
            <a:endParaRPr lang="en-US" altLang="ja-JP" sz="2800" i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Clr>
                <a:srgbClr val="6284C6"/>
              </a:buClr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Clr>
                <a:srgbClr val="6284C6"/>
              </a:buClr>
            </a:pPr>
            <a:endParaRPr lang="en-US" alt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766" y="1295400"/>
            <a:ext cx="2324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Rotary International Dignitaries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71500" eaLnBrk="1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John Germ, RI President, 2016-17</a:t>
            </a:r>
          </a:p>
          <a:p>
            <a:pPr marL="628650" indent="-571500" eaLnBrk="1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Jennifer Jones, RI VP, 2016-17</a:t>
            </a:r>
          </a:p>
          <a:p>
            <a:pPr marL="628650" indent="-571500" eaLnBrk="1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Wilfred Wilkinson, PRIP</a:t>
            </a:r>
          </a:p>
          <a:p>
            <a:pPr marL="628650" indent="-571500" eaLnBrk="1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John </a:t>
            </a:r>
            <a:r>
              <a:rPr lang="en-US" altLang="en-US" sz="2800" dirty="0" err="1">
                <a:solidFill>
                  <a:schemeClr val="tx2"/>
                </a:solidFill>
                <a:ea typeface="ヒラギノ角ゴ Pro W3" charset="-128"/>
              </a:rPr>
              <a:t>Hewko</a:t>
            </a: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, Secretary </a:t>
            </a:r>
            <a:r>
              <a:rPr lang="en-US" altLang="en-US" sz="2800" dirty="0" smtClean="0">
                <a:solidFill>
                  <a:schemeClr val="tx2"/>
                </a:solidFill>
                <a:ea typeface="ヒラギノ角ゴ Pro W3" charset="-128"/>
              </a:rPr>
              <a:t>General</a:t>
            </a:r>
            <a:endParaRPr lang="en-US" altLang="en-US" sz="2800" dirty="0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8" name="Content Placeholder 7" descr="RotaryMBS_PMS-C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51" b="28751"/>
          <a:stretch>
            <a:fillRect/>
          </a:stretch>
        </p:blipFill>
        <p:spPr>
          <a:xfrm>
            <a:off x="2971800" y="2667000"/>
            <a:ext cx="6019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Panelists: Peace and Conflict Resolution</a:t>
            </a:r>
            <a:endParaRPr lang="en-US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</a:rPr>
              <a:t>Fred Pearson, Professor, 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</a:rPr>
              <a:t>Wayne </a:t>
            </a:r>
            <a:r>
              <a:rPr lang="en-US" sz="2800" dirty="0">
                <a:solidFill>
                  <a:schemeClr val="tx2"/>
                </a:solidFill>
                <a:ea typeface="MS PGothic" charset="0"/>
              </a:rPr>
              <a:t>State University, Detroit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</a:rPr>
              <a:t>Owen Greene, Professor, Bradford University, UK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</a:rPr>
              <a:t>Drs. Sean Byrne and Jessica </a:t>
            </a:r>
            <a:r>
              <a:rPr lang="en-US" sz="2800" dirty="0" err="1" smtClean="0">
                <a:solidFill>
                  <a:schemeClr val="tx2"/>
                </a:solidFill>
                <a:ea typeface="MS PGothic" charset="0"/>
              </a:rPr>
              <a:t>Senehi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</a:rPr>
              <a:t>, Winnipeg</a:t>
            </a:r>
            <a:r>
              <a:rPr lang="en-US" sz="2800" dirty="0">
                <a:solidFill>
                  <a:schemeClr val="tx2"/>
                </a:solidFill>
                <a:ea typeface="MS PGothic" charset="0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</a:rPr>
              <a:t>Canada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</a:rPr>
              <a:t>Robert Johansen, Notre Dame Univ.</a:t>
            </a:r>
          </a:p>
          <a:p>
            <a:pPr eaLnBrk="1" hangingPunct="1">
              <a:defRPr/>
            </a:pPr>
            <a:endParaRPr lang="en-US" sz="2800" dirty="0">
              <a:solidFill>
                <a:schemeClr val="tx2"/>
              </a:solidFill>
              <a:latin typeface="Georgia" charset="0"/>
              <a:ea typeface="MS PGothic" charset="0"/>
            </a:endParaRPr>
          </a:p>
          <a:p>
            <a:pPr eaLnBrk="1" hangingPunct="1">
              <a:buFont typeface="Wingdings 2" charset="0"/>
              <a:buChar char=""/>
              <a:defRPr/>
            </a:pPr>
            <a:endParaRPr lang="en-US" dirty="0">
              <a:solidFill>
                <a:schemeClr val="tx2"/>
              </a:solidFill>
              <a:latin typeface="Georgia" charset="0"/>
              <a:ea typeface="MS PGothic" charset="0"/>
            </a:endParaRPr>
          </a:p>
        </p:txBody>
      </p:sp>
      <p:pic>
        <p:nvPicPr>
          <p:cNvPr id="32772" name="Picture 1" descr="745909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862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Speakers:  Role of Media in Peacemaking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Bobby </a:t>
            </a:r>
            <a:r>
              <a:rPr lang="en-US" sz="2800" dirty="0">
                <a:solidFill>
                  <a:schemeClr val="tx2"/>
                </a:solidFill>
                <a:ea typeface="+mn-ea"/>
                <a:cs typeface="Georgia"/>
              </a:rPr>
              <a:t>Ghosh (Former Time Global Editor; Editor, Hindustan Times)</a:t>
            </a:r>
          </a:p>
          <a:p>
            <a:pPr marL="51435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Penny </a:t>
            </a:r>
            <a:r>
              <a:rPr lang="en-US" sz="2800" dirty="0" err="1" smtClean="0">
                <a:solidFill>
                  <a:schemeClr val="tx2"/>
                </a:solidFill>
                <a:ea typeface="+mn-ea"/>
                <a:cs typeface="Georgia"/>
              </a:rPr>
              <a:t>LeGate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, ( TV Anchor, KIRO, Seattle, WA)</a:t>
            </a:r>
          </a:p>
          <a:p>
            <a:pPr marL="51435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Blake Roberts (Former CBC; Faculty, University of Windsor teaching new media)</a:t>
            </a:r>
            <a:endParaRPr lang="en-US" sz="2800" dirty="0">
              <a:solidFill>
                <a:schemeClr val="tx2"/>
              </a:solidFill>
              <a:ea typeface="+mn-ea"/>
              <a:cs typeface="Georgia"/>
            </a:endParaRPr>
          </a:p>
        </p:txBody>
      </p:sp>
      <p:pic>
        <p:nvPicPr>
          <p:cNvPr id="33796" name="Picture 5" descr="skd182040sd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588" y="3511550"/>
            <a:ext cx="279241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6553200" y="4953000"/>
            <a:ext cx="2462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I heard it 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the news!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Interactive Breakout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solidFill>
                  <a:schemeClr val="tx2"/>
                </a:solidFill>
                <a:ea typeface="+mn-ea"/>
                <a:cs typeface="+mn-cs"/>
              </a:rPr>
              <a:t>Fun filled interactive sessions directed toward YOUTH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solidFill>
                  <a:schemeClr val="tx2"/>
                </a:solidFill>
                <a:ea typeface="+mn-ea"/>
                <a:cs typeface="+mn-cs"/>
              </a:rPr>
              <a:t>Smaller groups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solidFill>
                  <a:schemeClr val="tx2"/>
                </a:solidFill>
                <a:ea typeface="+mn-ea"/>
                <a:cs typeface="+mn-cs"/>
              </a:rPr>
              <a:t>Focused on ACTION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solidFill>
                  <a:schemeClr val="tx2"/>
                </a:solidFill>
                <a:ea typeface="+mn-ea"/>
                <a:cs typeface="+mn-cs"/>
              </a:rPr>
              <a:t>Result Oriented Session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solidFill>
                  <a:schemeClr val="tx2"/>
                </a:solidFill>
                <a:ea typeface="+mn-ea"/>
                <a:cs typeface="+mn-cs"/>
              </a:rPr>
              <a:t>Sustainable Outcomes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And much more!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6" name="Striped Right Arrow 5"/>
          <p:cNvSpPr>
            <a:spLocks/>
          </p:cNvSpPr>
          <p:nvPr/>
        </p:nvSpPr>
        <p:spPr bwMode="auto">
          <a:xfrm>
            <a:off x="6399213" y="3452813"/>
            <a:ext cx="822325" cy="823912"/>
          </a:xfrm>
          <a:custGeom>
            <a:avLst/>
            <a:gdLst>
              <a:gd name="T0" fmla="*/ 0 w 822325"/>
              <a:gd name="T1" fmla="*/ 205978 h 823912"/>
              <a:gd name="T2" fmla="*/ 25698 w 822325"/>
              <a:gd name="T3" fmla="*/ 205978 h 823912"/>
              <a:gd name="T4" fmla="*/ 25698 w 822325"/>
              <a:gd name="T5" fmla="*/ 617934 h 823912"/>
              <a:gd name="T6" fmla="*/ 0 w 822325"/>
              <a:gd name="T7" fmla="*/ 617934 h 823912"/>
              <a:gd name="T8" fmla="*/ 0 w 822325"/>
              <a:gd name="T9" fmla="*/ 205978 h 823912"/>
              <a:gd name="T10" fmla="*/ 51395 w 822325"/>
              <a:gd name="T11" fmla="*/ 205978 h 823912"/>
              <a:gd name="T12" fmla="*/ 102791 w 822325"/>
              <a:gd name="T13" fmla="*/ 205978 h 823912"/>
              <a:gd name="T14" fmla="*/ 102791 w 822325"/>
              <a:gd name="T15" fmla="*/ 617934 h 823912"/>
              <a:gd name="T16" fmla="*/ 51395 w 822325"/>
              <a:gd name="T17" fmla="*/ 617934 h 823912"/>
              <a:gd name="T18" fmla="*/ 51395 w 822325"/>
              <a:gd name="T19" fmla="*/ 205978 h 823912"/>
              <a:gd name="T20" fmla="*/ 128488 w 822325"/>
              <a:gd name="T21" fmla="*/ 205978 h 823912"/>
              <a:gd name="T22" fmla="*/ 411163 w 822325"/>
              <a:gd name="T23" fmla="*/ 205978 h 823912"/>
              <a:gd name="T24" fmla="*/ 411163 w 822325"/>
              <a:gd name="T25" fmla="*/ 0 h 823912"/>
              <a:gd name="T26" fmla="*/ 822325 w 822325"/>
              <a:gd name="T27" fmla="*/ 411956 h 823912"/>
              <a:gd name="T28" fmla="*/ 411163 w 822325"/>
              <a:gd name="T29" fmla="*/ 823912 h 823912"/>
              <a:gd name="T30" fmla="*/ 411163 w 822325"/>
              <a:gd name="T31" fmla="*/ 617934 h 823912"/>
              <a:gd name="T32" fmla="*/ 128488 w 822325"/>
              <a:gd name="T33" fmla="*/ 617934 h 823912"/>
              <a:gd name="T34" fmla="*/ 128488 w 822325"/>
              <a:gd name="T35" fmla="*/ 205978 h 8239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22325" h="823912">
                <a:moveTo>
                  <a:pt x="0" y="205978"/>
                </a:moveTo>
                <a:lnTo>
                  <a:pt x="25698" y="205978"/>
                </a:lnTo>
                <a:lnTo>
                  <a:pt x="25698" y="617934"/>
                </a:lnTo>
                <a:lnTo>
                  <a:pt x="0" y="617934"/>
                </a:lnTo>
                <a:lnTo>
                  <a:pt x="0" y="205978"/>
                </a:lnTo>
                <a:close/>
                <a:moveTo>
                  <a:pt x="51395" y="205978"/>
                </a:moveTo>
                <a:lnTo>
                  <a:pt x="102791" y="205978"/>
                </a:lnTo>
                <a:lnTo>
                  <a:pt x="102791" y="617934"/>
                </a:lnTo>
                <a:lnTo>
                  <a:pt x="51395" y="617934"/>
                </a:lnTo>
                <a:lnTo>
                  <a:pt x="51395" y="205978"/>
                </a:lnTo>
                <a:close/>
                <a:moveTo>
                  <a:pt x="128488" y="205978"/>
                </a:moveTo>
                <a:lnTo>
                  <a:pt x="411163" y="205978"/>
                </a:lnTo>
                <a:lnTo>
                  <a:pt x="411163" y="0"/>
                </a:lnTo>
                <a:lnTo>
                  <a:pt x="822325" y="411956"/>
                </a:lnTo>
                <a:lnTo>
                  <a:pt x="411163" y="823912"/>
                </a:lnTo>
                <a:lnTo>
                  <a:pt x="411163" y="617934"/>
                </a:lnTo>
                <a:lnTo>
                  <a:pt x="128488" y="617934"/>
                </a:lnTo>
                <a:lnTo>
                  <a:pt x="128488" y="205978"/>
                </a:lnTo>
                <a:close/>
              </a:path>
            </a:pathLst>
          </a:custGeom>
          <a:solidFill>
            <a:srgbClr val="5A1705"/>
          </a:solidFill>
          <a:ln w="12700" cap="flat" cmpd="sng">
            <a:solidFill>
              <a:srgbClr val="263F70"/>
            </a:solidFill>
            <a:prstDash val="solid"/>
            <a:round/>
            <a:headEnd/>
            <a:tailEnd/>
          </a:ln>
          <a:effectLst>
            <a:outerShdw blurRad="63500" dist="25400" dir="5400000" sx="100999" sy="100999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Peace Conference Budget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 smtClean="0">
                <a:solidFill>
                  <a:schemeClr val="tx2"/>
                </a:solidFill>
              </a:rPr>
              <a:t>Projected Expenses: $200,000+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 smtClean="0">
                <a:solidFill>
                  <a:schemeClr val="tx2"/>
                </a:solidFill>
              </a:rPr>
              <a:t>Speaker Fees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 smtClean="0">
                <a:solidFill>
                  <a:schemeClr val="tx2"/>
                </a:solidFill>
              </a:rPr>
              <a:t>Facility Fees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 smtClean="0">
                <a:solidFill>
                  <a:schemeClr val="tx2"/>
                </a:solidFill>
              </a:rPr>
              <a:t>Travel Expenses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800" dirty="0" smtClean="0">
                <a:solidFill>
                  <a:schemeClr val="tx2"/>
                </a:solidFill>
              </a:rPr>
              <a:t>Fixed Expenses/Other Costs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78038" cy="29956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</a:rPr>
              <a:t>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Rotary Districts, Clubs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Corporations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Foundations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Sponsorship revenue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Individual Donors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Georgia"/>
              </a:rPr>
              <a:t>Registration Fee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Georgia"/>
              </a:rPr>
              <a:t>$150 for 2-day conference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Georgia"/>
              </a:rPr>
              <a:t>$ 35 for youth, students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ea typeface="+mn-ea"/>
              <a:cs typeface="Georgi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tx2"/>
              </a:solidFill>
              <a:ea typeface="+mn-ea"/>
              <a:cs typeface="Georgi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DONATION LEVELS:  Rotary, Individuals, organizations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$10,000+</a:t>
            </a: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r>
              <a:rPr lang="en-US" altLang="en-US" dirty="0" smtClean="0">
                <a:solidFill>
                  <a:srgbClr val="FF0000"/>
                </a:solidFill>
              </a:rPr>
              <a:t>Peace Builder</a:t>
            </a:r>
            <a:r>
              <a:rPr lang="en-US" altLang="en-US" dirty="0" smtClean="0">
                <a:solidFill>
                  <a:schemeClr val="tx1"/>
                </a:solidFill>
              </a:rPr>
              <a:t>		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$ 7,500+ </a:t>
            </a: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r>
              <a:rPr lang="en-US" altLang="en-US" dirty="0" smtClean="0">
                <a:solidFill>
                  <a:srgbClr val="FF0000"/>
                </a:solidFill>
              </a:rPr>
              <a:t>Peace Maker 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$ 5,000+ </a:t>
            </a: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r>
              <a:rPr lang="en-US" altLang="en-US" dirty="0" smtClean="0">
                <a:solidFill>
                  <a:srgbClr val="FF0000"/>
                </a:solidFill>
              </a:rPr>
              <a:t>Peace Benefactor 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$ 2,500+</a:t>
            </a: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r>
              <a:rPr lang="en-US" altLang="en-US" dirty="0" smtClean="0">
                <a:solidFill>
                  <a:srgbClr val="FF0000"/>
                </a:solidFill>
              </a:rPr>
              <a:t>Peace Partner 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$1,000+ </a:t>
            </a: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r>
              <a:rPr lang="en-US" altLang="en-US" dirty="0" smtClean="0">
                <a:solidFill>
                  <a:srgbClr val="FF0000"/>
                </a:solidFill>
              </a:rPr>
              <a:t>Peace Friend 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&lt;$1,000 </a:t>
            </a: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r>
              <a:rPr lang="en-US" altLang="en-US" dirty="0" smtClean="0">
                <a:solidFill>
                  <a:srgbClr val="FF0000"/>
                </a:solidFill>
              </a:rPr>
              <a:t>Peace Affiliate 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DONATON LEVELS:  Rotary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7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Rotary Districts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@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$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5,000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14 </a:t>
            </a: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Large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(more than 60) Rotary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Clubs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@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$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2,500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20 </a:t>
            </a: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Medium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(25-60 members) Rotary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Clubs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@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$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1,000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100 </a:t>
            </a:r>
            <a:r>
              <a:rPr lang="en-US" sz="2800" dirty="0" smtClean="0">
                <a:solidFill>
                  <a:srgbClr val="FF0000"/>
                </a:solidFill>
                <a:ea typeface="+mn-ea"/>
                <a:cs typeface="+mn-cs"/>
              </a:rPr>
              <a:t>Small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 (less than 25)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Rotary Clubs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@ </a:t>
            </a: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$500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			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				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DONATION LEVELS:  Corporations, Banks,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Foundations,Funds</a:t>
            </a:r>
            <a:endParaRPr lang="en-US" sz="2800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$25,000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+			</a:t>
            </a:r>
            <a:r>
              <a:rPr lang="en-US" sz="28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Platinum</a:t>
            </a: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 </a:t>
            </a:r>
          </a:p>
          <a:p>
            <a:pPr marL="0" indent="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	</a:t>
            </a: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	(Peace Laureate or Track Sponsor)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		</a:t>
            </a: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$20,000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+ 			</a:t>
            </a:r>
            <a:r>
              <a:rPr lang="en-US" sz="28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Gold</a:t>
            </a: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 </a:t>
            </a:r>
            <a:endParaRPr lang="en-US" sz="2800" dirty="0">
              <a:solidFill>
                <a:srgbClr val="005DAA"/>
              </a:solidFill>
              <a:ea typeface="MS PGothic" charset="0"/>
              <a:cs typeface="MS PGothic" charset="0"/>
            </a:endParaRP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$15,000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+ 			</a:t>
            </a:r>
            <a:r>
              <a:rPr lang="en-US" sz="28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Silver</a:t>
            </a:r>
            <a:endParaRPr lang="en-US" sz="2800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$10,000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+			</a:t>
            </a:r>
            <a:r>
              <a:rPr lang="en-US" sz="28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Bronze</a:t>
            </a: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 </a:t>
            </a:r>
            <a:endParaRPr lang="en-US" sz="2800" dirty="0">
              <a:solidFill>
                <a:srgbClr val="005DAA"/>
              </a:solidFill>
              <a:ea typeface="MS PGothic" charset="0"/>
              <a:cs typeface="MS PGothic" charset="0"/>
            </a:endParaRPr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$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 </a:t>
            </a:r>
            <a:r>
              <a:rPr lang="en-US" sz="2800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 5,000</a:t>
            </a:r>
            <a:r>
              <a:rPr lang="en-US" sz="2800" dirty="0">
                <a:solidFill>
                  <a:srgbClr val="005DAA"/>
                </a:solidFill>
                <a:ea typeface="MS PGothic" charset="0"/>
                <a:cs typeface="MS PGothic" charset="0"/>
              </a:rPr>
              <a:t>+ 			</a:t>
            </a:r>
            <a:r>
              <a:rPr lang="en-US" sz="28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Copper</a:t>
            </a:r>
            <a:endParaRPr lang="en-US" sz="2800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endParaRPr lang="en-US" sz="2800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>
              <a:buFont typeface="Wingdings 2" charset="0"/>
              <a:buChar char=""/>
              <a:defRPr/>
            </a:pPr>
            <a:endParaRPr lang="en-US" sz="2800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2531" name="Content Placeholder 7" descr="RotaryMBS_PMS-C.pdf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51" b="28751"/>
          <a:stretch>
            <a:fillRect/>
          </a:stretch>
        </p:blipFill>
        <p:spPr>
          <a:xfrm>
            <a:off x="2133600" y="76200"/>
            <a:ext cx="5257800" cy="28111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4876800"/>
            <a:ext cx="56134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2017 WORLD PEACE CONFERENCE</a:t>
            </a:r>
          </a:p>
          <a:p>
            <a:pPr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Ashish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Sarkar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, Convener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Rotary Club of Ann Arbor, District 6380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Call for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5DAA"/>
                </a:solidFill>
                <a:ea typeface="+mn-ea"/>
                <a:cs typeface="Georgia"/>
              </a:rPr>
              <a:t>Volunteer your </a:t>
            </a:r>
            <a:r>
              <a:rPr lang="en-US" b="1" dirty="0">
                <a:solidFill>
                  <a:srgbClr val="005DAA"/>
                </a:solidFill>
                <a:ea typeface="+mn-ea"/>
                <a:cs typeface="Georgia"/>
              </a:rPr>
              <a:t>T</a:t>
            </a:r>
            <a:r>
              <a:rPr lang="en-US" b="1" dirty="0" smtClean="0">
                <a:solidFill>
                  <a:srgbClr val="005DAA"/>
                </a:solidFill>
                <a:ea typeface="+mn-ea"/>
                <a:cs typeface="Georgia"/>
              </a:rPr>
              <a:t>ime, Talent and Resources: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DAA"/>
                </a:solidFill>
                <a:ea typeface="+mn-ea"/>
                <a:cs typeface="Georgia"/>
              </a:rPr>
              <a:t>District, Club and/or Individual Sponsorship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DAA"/>
                </a:solidFill>
                <a:ea typeface="+mn-ea"/>
                <a:cs typeface="Georgia"/>
              </a:rPr>
              <a:t>Committee Participation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5DAA"/>
                </a:solidFill>
                <a:ea typeface="+mn-ea"/>
                <a:cs typeface="Georgia"/>
              </a:rPr>
              <a:t>Conference Organizing Committee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5DAA"/>
                </a:solidFill>
                <a:ea typeface="+mn-ea"/>
                <a:cs typeface="Georgia"/>
              </a:rPr>
              <a:t>Various subcommittees including fundraising, 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5DAA"/>
                </a:solidFill>
                <a:ea typeface="+mn-ea"/>
                <a:cs typeface="Georgia"/>
              </a:rPr>
              <a:t> </a:t>
            </a:r>
            <a:r>
              <a:rPr lang="en-US" sz="2400" dirty="0" smtClean="0">
                <a:solidFill>
                  <a:srgbClr val="005DAA"/>
                </a:solidFill>
                <a:ea typeface="+mn-ea"/>
                <a:cs typeface="Georgia"/>
              </a:rPr>
              <a:t>    publicity, speaker selection, venue management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DAA"/>
                </a:solidFill>
                <a:ea typeface="+mn-ea"/>
                <a:cs typeface="Georgia"/>
              </a:rPr>
              <a:t> Attend the Peace Conference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dirty="0">
                <a:solidFill>
                  <a:srgbClr val="005DAA"/>
                </a:solidFill>
                <a:ea typeface="+mn-ea"/>
                <a:cs typeface="Georgia"/>
              </a:rPr>
              <a:t> </a:t>
            </a:r>
            <a:r>
              <a:rPr lang="en-US" dirty="0" smtClean="0">
                <a:solidFill>
                  <a:srgbClr val="005DAA"/>
                </a:solidFill>
                <a:ea typeface="+mn-ea"/>
                <a:cs typeface="Georgia"/>
              </a:rPr>
              <a:t>    . . .and encourage others to attend!</a:t>
            </a:r>
            <a:endParaRPr lang="en-US" dirty="0">
              <a:solidFill>
                <a:srgbClr val="005DAA"/>
              </a:solidFill>
              <a:ea typeface="+mn-e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52400" y="1524000"/>
            <a:ext cx="464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  <a:hlinkClick r:id="rId2"/>
              </a:rPr>
              <a:t>info@2017peaceconference.org</a:t>
            </a: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Ashish Sarkar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  <a:hlinkClick r:id="rId3"/>
              </a:rPr>
              <a:t>adsarkar@comcast.net</a:t>
            </a: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Tel: 734 834 4746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Website: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2017peaceconference.org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Facebook: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2017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</p:txBody>
      </p:sp>
      <p:pic>
        <p:nvPicPr>
          <p:cNvPr id="41987" name="Picture 2" descr="Screen Shot 2016-08-12 at 2.56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30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 MORE INFORMATION: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0" y="1190625"/>
            <a:ext cx="227330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Rotary Works for Peace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120000"/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Exciting opportunity for Rotarians to come together to discuss Peace and Conflict Resolution issues that we face in the world today.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Raise awareness about these issues in our communities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altLang="en-US" sz="2800" dirty="0">
                <a:solidFill>
                  <a:schemeClr val="tx2"/>
                </a:solidFill>
                <a:ea typeface="ヒラギノ角ゴ Pro W3" charset="-128"/>
              </a:rPr>
              <a:t>Conference will be open to other like-minded organizations and community </a:t>
            </a:r>
            <a:r>
              <a:rPr lang="en-US" altLang="en-US" sz="2800" dirty="0" smtClean="0">
                <a:solidFill>
                  <a:schemeClr val="tx2"/>
                </a:solidFill>
                <a:ea typeface="ヒラギノ角ゴ Pro W3" charset="-128"/>
              </a:rPr>
              <a:t>members</a:t>
            </a:r>
            <a:endParaRPr lang="en-US" altLang="en-US" sz="2800" dirty="0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Peace Conference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Arial"/>
              </a:rPr>
              <a:t>Friday, March 31 and Saturday, April 1, 2017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ea typeface="+mn-ea"/>
              <a:cs typeface="Arial"/>
            </a:endParaRPr>
          </a:p>
          <a:p>
            <a:pPr marL="40005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Arial"/>
              </a:rPr>
              <a:t>Michigan League</a:t>
            </a:r>
          </a:p>
          <a:p>
            <a:pPr marL="40005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Arial"/>
              </a:rPr>
              <a:t>University of Michigan</a:t>
            </a:r>
          </a:p>
          <a:p>
            <a:pPr marL="40005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Arial"/>
              </a:rPr>
              <a:t>Ann Arbor, Michigan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sz="2800" dirty="0">
              <a:solidFill>
                <a:schemeClr val="tx2"/>
              </a:solidFill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Arial"/>
              </a:rPr>
              <a:t>600 participants </a:t>
            </a:r>
            <a:endParaRPr lang="en-US" sz="2800" dirty="0">
              <a:solidFill>
                <a:schemeClr val="tx2"/>
              </a:solidFill>
              <a:ea typeface="+mn-ea"/>
              <a:cs typeface="Arial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75" y="2514600"/>
            <a:ext cx="43656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Peace Conference Sponsors 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7 Rotary Districts in Michigan, northern Indiana, northwest Ohio and southern Ontario (representing 15,000 Rotarians)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Individual Rotary Clubs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Wayne State University Center for Peace and Conflict Studies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Regional faith-based organizations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Interfaith Council for Peace and Justice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Interfaith Roundtable for Peace and Conflict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Others Invited for Sponsorship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United Nations 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Representative</a:t>
            </a:r>
            <a:endParaRPr lang="en-US" sz="2800" dirty="0">
              <a:solidFill>
                <a:schemeClr val="tx2"/>
              </a:solidFill>
              <a:ea typeface="MS PGothic" charset="0"/>
              <a:cs typeface="Georgia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Knight Wallace 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Center, University of Michigan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Gerald R. Ford Museum and Library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Regional Peace groups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Foundations, Corporations, and Local Businesses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Individuals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Community Involvement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Rotarians 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and Peace Scholars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Leaders 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and Scholars with expertise  about specific issues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U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niversity 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based Peace Centers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Youth 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including </a:t>
            </a:r>
            <a:r>
              <a:rPr lang="en-US" sz="2800" dirty="0" err="1">
                <a:solidFill>
                  <a:schemeClr val="tx2"/>
                </a:solidFill>
                <a:ea typeface="MS PGothic" charset="0"/>
                <a:cs typeface="Georgia" charset="0"/>
              </a:rPr>
              <a:t>Rotaractors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    and </a:t>
            </a:r>
            <a:r>
              <a:rPr lang="en-US" sz="2800" dirty="0" err="1" smtClean="0">
                <a:solidFill>
                  <a:schemeClr val="tx2"/>
                </a:solidFill>
                <a:ea typeface="MS PGothic" charset="0"/>
                <a:cs typeface="Georgia" charset="0"/>
              </a:rPr>
              <a:t>Interactors</a:t>
            </a:r>
            <a:endParaRPr lang="en-US" sz="2800" dirty="0">
              <a:solidFill>
                <a:schemeClr val="tx2"/>
              </a:solidFill>
              <a:ea typeface="MS PGothic" charset="0"/>
              <a:cs typeface="Georgia" charset="0"/>
            </a:endParaRPr>
          </a:p>
        </p:txBody>
      </p:sp>
      <p:pic>
        <p:nvPicPr>
          <p:cNvPr id="27652" name="Picture 1" descr="skd181973sd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6971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6781800" y="4876800"/>
            <a:ext cx="182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Please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Peace is More than Ending Wars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800" dirty="0">
                <a:solidFill>
                  <a:schemeClr val="tx2"/>
                </a:solidFill>
                <a:cs typeface="Georgia"/>
              </a:rPr>
              <a:t>To truly work toward Peace, we must address the underlying issues: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en-US" sz="2800" dirty="0">
                <a:solidFill>
                  <a:schemeClr val="tx2"/>
                </a:solidFill>
                <a:cs typeface="Georgia"/>
              </a:rPr>
              <a:t>Poverty/Hunger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en-US" sz="2800" dirty="0">
                <a:solidFill>
                  <a:schemeClr val="tx2"/>
                </a:solidFill>
                <a:cs typeface="Georgia"/>
              </a:rPr>
              <a:t>Ignorance, Bigotry and Religious Persecution and Refugee Crisis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en-US" sz="2800" dirty="0">
                <a:solidFill>
                  <a:schemeClr val="tx2"/>
                </a:solidFill>
                <a:cs typeface="Georgia"/>
              </a:rPr>
              <a:t>Violence in our Communities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en-US" sz="2800" dirty="0">
                <a:solidFill>
                  <a:schemeClr val="tx2"/>
                </a:solidFill>
                <a:cs typeface="Georgia"/>
              </a:rPr>
              <a:t>Conflict in all its </a:t>
            </a:r>
            <a:r>
              <a:rPr lang="en-US" sz="2800" dirty="0" smtClean="0">
                <a:solidFill>
                  <a:schemeClr val="tx2"/>
                </a:solidFill>
                <a:cs typeface="Georgia"/>
              </a:rPr>
              <a:t>forms</a:t>
            </a:r>
            <a:endParaRPr lang="en-US" sz="2800" dirty="0">
              <a:solidFill>
                <a:schemeClr val="tx2"/>
              </a:solidFill>
              <a:cs typeface="Georg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Themes for 2017 Peace Conference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Peace and Conflict 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Resolution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Poverty, Hunger and Health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Role of Faith-based Organizations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Role </a:t>
            </a:r>
            <a:r>
              <a:rPr lang="en-US" sz="2800" dirty="0">
                <a:solidFill>
                  <a:schemeClr val="tx2"/>
                </a:solidFill>
                <a:ea typeface="MS PGothic" charset="0"/>
                <a:cs typeface="Georgia" charset="0"/>
              </a:rPr>
              <a:t>of Media in Peace-</a:t>
            </a: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Making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Preserving Basic Human Rights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Violence Prevention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  <a:ea typeface="MS PGothic" charset="0"/>
                <a:cs typeface="Georgia" charset="0"/>
              </a:rPr>
              <a:t>Involving Youth in Peace &amp; Conflict Resolution</a:t>
            </a:r>
            <a:endParaRPr lang="en-US" sz="2800" dirty="0">
              <a:solidFill>
                <a:schemeClr val="tx2"/>
              </a:solidFill>
              <a:ea typeface="MS PGothic" charset="0"/>
              <a:cs typeface="Georgia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sz="2800" dirty="0">
              <a:solidFill>
                <a:schemeClr val="tx2"/>
              </a:solidFill>
              <a:ea typeface="MS PGothic" charset="0"/>
              <a:cs typeface="Georgia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2000" dirty="0">
              <a:solidFill>
                <a:schemeClr val="tx2"/>
              </a:solidFill>
              <a:ea typeface="MS PGothic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eez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19666</TotalTime>
  <Words>640</Words>
  <Application>Microsoft Office PowerPoint</Application>
  <PresentationFormat>On-screen Show (4:3)</PresentationFormat>
  <Paragraphs>148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Custom Design</vt:lpstr>
      <vt:lpstr>2_Custom Design</vt:lpstr>
      <vt:lpstr>Breeze</vt:lpstr>
      <vt:lpstr>PowerPoint Presentation</vt:lpstr>
      <vt:lpstr>Introduction</vt:lpstr>
      <vt:lpstr>Rotary Works for Peace</vt:lpstr>
      <vt:lpstr>Peace Conference Details</vt:lpstr>
      <vt:lpstr>Peace Conference Sponsors </vt:lpstr>
      <vt:lpstr>Others Invited for Sponsorship</vt:lpstr>
      <vt:lpstr>Community Involvement</vt:lpstr>
      <vt:lpstr>Peace is More than Ending Wars</vt:lpstr>
      <vt:lpstr>Themes for 2017 Peace Conference</vt:lpstr>
      <vt:lpstr>Plenary Speaker</vt:lpstr>
      <vt:lpstr>Rotary International Dignitaries</vt:lpstr>
      <vt:lpstr>Panelists: Peace and Conflict Resolution</vt:lpstr>
      <vt:lpstr>Speakers:  Role of Media in Peacemaking</vt:lpstr>
      <vt:lpstr>Interactive Breakout Sessions</vt:lpstr>
      <vt:lpstr>Peace Conference Budget</vt:lpstr>
      <vt:lpstr>Funding Sources</vt:lpstr>
      <vt:lpstr>DONATION LEVELS:  Rotary, Individuals, organizations</vt:lpstr>
      <vt:lpstr>DONATON LEVELS:  Rotary</vt:lpstr>
      <vt:lpstr>DONATION LEVELS:  Corporations, Banks, Foundations,Funds</vt:lpstr>
      <vt:lpstr>Call for Action</vt:lpstr>
      <vt:lpstr>FOR MORE INFORMATION: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Thornton, Nancy S.</cp:lastModifiedBy>
  <cp:revision>738</cp:revision>
  <cp:lastPrinted>2016-09-15T18:50:15Z</cp:lastPrinted>
  <dcterms:created xsi:type="dcterms:W3CDTF">2010-04-16T20:11:30Z</dcterms:created>
  <dcterms:modified xsi:type="dcterms:W3CDTF">2016-11-01T21:19:44Z</dcterms:modified>
</cp:coreProperties>
</file>